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2" r:id="rId1"/>
  </p:sldMasterIdLst>
  <p:sldIdLst>
    <p:sldId id="275" r:id="rId2"/>
    <p:sldId id="274" r:id="rId3"/>
    <p:sldId id="264" r:id="rId4"/>
    <p:sldId id="260" r:id="rId5"/>
    <p:sldId id="265" r:id="rId6"/>
    <p:sldId id="263" r:id="rId7"/>
    <p:sldId id="266" r:id="rId8"/>
    <p:sldId id="267" r:id="rId9"/>
    <p:sldId id="268" r:id="rId10"/>
    <p:sldId id="269" r:id="rId11"/>
    <p:sldId id="270" r:id="rId12"/>
    <p:sldId id="271" r:id="rId13"/>
    <p:sldId id="272" r:id="rId14"/>
    <p:sldId id="273"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Untitled Section" id="{8A113480-05A9-421B-9D13-6A345D403485}">
          <p14:sldIdLst>
            <p14:sldId id="275"/>
            <p14:sldId id="274"/>
            <p14:sldId id="264"/>
            <p14:sldId id="260"/>
            <p14:sldId id="265"/>
            <p14:sldId id="263"/>
            <p14:sldId id="266"/>
            <p14:sldId id="267"/>
            <p14:sldId id="268"/>
            <p14:sldId id="269"/>
            <p14:sldId id="270"/>
            <p14:sldId id="271"/>
            <p14:sldId id="272"/>
            <p14:sldId id="27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6A21D"/>
    <a:srgbClr val="0000FF"/>
    <a:srgbClr val="FF993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66" d="100"/>
          <a:sy n="66" d="100"/>
        </p:scale>
        <p:origin x="668"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abila S" userId="0169511e10dc8f67" providerId="LiveId" clId="{47F32F03-B1F4-4CEB-9C65-B7CC9E82E571}"/>
    <pc:docChg chg="undo redo custSel modSld">
      <pc:chgData name="Kabila S" userId="0169511e10dc8f67" providerId="LiveId" clId="{47F32F03-B1F4-4CEB-9C65-B7CC9E82E571}" dt="2024-07-16T03:34:17.693" v="152" actId="13926"/>
      <pc:docMkLst>
        <pc:docMk/>
      </pc:docMkLst>
      <pc:sldChg chg="addSp modSp mod">
        <pc:chgData name="Kabila S" userId="0169511e10dc8f67" providerId="LiveId" clId="{47F32F03-B1F4-4CEB-9C65-B7CC9E82E571}" dt="2024-07-16T03:34:17.693" v="152" actId="13926"/>
        <pc:sldMkLst>
          <pc:docMk/>
          <pc:sldMk cId="3459827222" sldId="257"/>
        </pc:sldMkLst>
        <pc:spChg chg="mod">
          <ac:chgData name="Kabila S" userId="0169511e10dc8f67" providerId="LiveId" clId="{47F32F03-B1F4-4CEB-9C65-B7CC9E82E571}" dt="2024-07-16T03:32:30.643" v="87" actId="20577"/>
          <ac:spMkLst>
            <pc:docMk/>
            <pc:sldMk cId="3459827222" sldId="257"/>
            <ac:spMk id="2" creationId="{B4F0DCBD-92B6-4522-8C3B-60ECCF0B5135}"/>
          </ac:spMkLst>
        </pc:spChg>
        <pc:spChg chg="mod">
          <ac:chgData name="Kabila S" userId="0169511e10dc8f67" providerId="LiveId" clId="{47F32F03-B1F4-4CEB-9C65-B7CC9E82E571}" dt="2024-07-16T03:32:15.761" v="54" actId="255"/>
          <ac:spMkLst>
            <pc:docMk/>
            <pc:sldMk cId="3459827222" sldId="257"/>
            <ac:spMk id="3" creationId="{1A6B1C39-016A-40C1-BC65-158B60CC46D4}"/>
          </ac:spMkLst>
        </pc:spChg>
        <pc:spChg chg="add mod">
          <ac:chgData name="Kabila S" userId="0169511e10dc8f67" providerId="LiveId" clId="{47F32F03-B1F4-4CEB-9C65-B7CC9E82E571}" dt="2024-07-16T03:34:17.693" v="152" actId="13926"/>
          <ac:spMkLst>
            <pc:docMk/>
            <pc:sldMk cId="3459827222" sldId="257"/>
            <ac:spMk id="4" creationId="{FB0E47F4-19BE-4F03-A5B4-97A374E92A9B}"/>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86A40EE-CEDF-4F1B-8A87-7B448EE88B87}" type="datetimeFigureOut">
              <a:rPr lang="en-IN" smtClean="0"/>
              <a:t>01-10-2024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63E1ADD-AC73-4BB6-AA47-077533CC0294}" type="slidenum">
              <a:rPr lang="en-IN" smtClean="0"/>
              <a:t>‹#›</a:t>
            </a:fld>
            <a:endParaRPr lang="en-IN"/>
          </a:p>
        </p:txBody>
      </p:sp>
    </p:spTree>
    <p:extLst>
      <p:ext uri="{BB962C8B-B14F-4D97-AF65-F5344CB8AC3E}">
        <p14:creationId xmlns:p14="http://schemas.microsoft.com/office/powerpoint/2010/main" val="13488291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86A40EE-CEDF-4F1B-8A87-7B448EE88B87}" type="datetimeFigureOut">
              <a:rPr lang="en-IN" smtClean="0"/>
              <a:t>01-10-2024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63E1ADD-AC73-4BB6-AA47-077533CC0294}" type="slidenum">
              <a:rPr lang="en-IN" smtClean="0"/>
              <a:t>‹#›</a:t>
            </a:fld>
            <a:endParaRPr lang="en-IN"/>
          </a:p>
        </p:txBody>
      </p:sp>
    </p:spTree>
    <p:extLst>
      <p:ext uri="{BB962C8B-B14F-4D97-AF65-F5344CB8AC3E}">
        <p14:creationId xmlns:p14="http://schemas.microsoft.com/office/powerpoint/2010/main" val="23816341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86A40EE-CEDF-4F1B-8A87-7B448EE88B87}" type="datetimeFigureOut">
              <a:rPr lang="en-IN" smtClean="0"/>
              <a:t>01-10-2024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63E1ADD-AC73-4BB6-AA47-077533CC0294}" type="slidenum">
              <a:rPr lang="en-IN" smtClean="0"/>
              <a:t>‹#›</a:t>
            </a:fld>
            <a:endParaRPr lang="en-IN"/>
          </a:p>
        </p:txBody>
      </p:sp>
    </p:spTree>
    <p:extLst>
      <p:ext uri="{BB962C8B-B14F-4D97-AF65-F5344CB8AC3E}">
        <p14:creationId xmlns:p14="http://schemas.microsoft.com/office/powerpoint/2010/main" val="377944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86A40EE-CEDF-4F1B-8A87-7B448EE88B87}" type="datetimeFigureOut">
              <a:rPr lang="en-IN" smtClean="0"/>
              <a:t>01-10-2024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A63E1ADD-AC73-4BB6-AA47-077533CC0294}" type="slidenum">
              <a:rPr lang="en-IN" smtClean="0"/>
              <a:t>‹#›</a:t>
            </a:fld>
            <a:endParaRPr lang="en-IN"/>
          </a:p>
        </p:txBody>
      </p:sp>
    </p:spTree>
    <p:extLst>
      <p:ext uri="{BB962C8B-B14F-4D97-AF65-F5344CB8AC3E}">
        <p14:creationId xmlns:p14="http://schemas.microsoft.com/office/powerpoint/2010/main" val="7679756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86A40EE-CEDF-4F1B-8A87-7B448EE88B87}" type="datetimeFigureOut">
              <a:rPr lang="en-IN" smtClean="0"/>
              <a:t>01-10-2024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63E1ADD-AC73-4BB6-AA47-077533CC0294}" type="slidenum">
              <a:rPr lang="en-IN" smtClean="0"/>
              <a:t>‹#›</a:t>
            </a:fld>
            <a:endParaRPr lang="en-IN"/>
          </a:p>
        </p:txBody>
      </p:sp>
    </p:spTree>
    <p:extLst>
      <p:ext uri="{BB962C8B-B14F-4D97-AF65-F5344CB8AC3E}">
        <p14:creationId xmlns:p14="http://schemas.microsoft.com/office/powerpoint/2010/main" val="37339145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286A40EE-CEDF-4F1B-8A87-7B448EE88B87}" type="datetimeFigureOut">
              <a:rPr lang="en-IN" smtClean="0"/>
              <a:t>01-10-2024</a:t>
            </a:fld>
            <a:endParaRPr lang="en-IN"/>
          </a:p>
        </p:txBody>
      </p:sp>
      <p:sp>
        <p:nvSpPr>
          <p:cNvPr id="9" name="Footer Placeholder 8"/>
          <p:cNvSpPr>
            <a:spLocks noGrp="1"/>
          </p:cNvSpPr>
          <p:nvPr>
            <p:ph type="ftr" sz="quarter" idx="11"/>
          </p:nvPr>
        </p:nvSpPr>
        <p:spPr/>
        <p:txBody>
          <a:bodyPr/>
          <a:lstStyle/>
          <a:p>
            <a:endParaRPr lang="en-IN"/>
          </a:p>
        </p:txBody>
      </p:sp>
      <p:sp>
        <p:nvSpPr>
          <p:cNvPr id="10" name="Slide Number Placeholder 9"/>
          <p:cNvSpPr>
            <a:spLocks noGrp="1"/>
          </p:cNvSpPr>
          <p:nvPr>
            <p:ph type="sldNum" sz="quarter" idx="12"/>
          </p:nvPr>
        </p:nvSpPr>
        <p:spPr/>
        <p:txBody>
          <a:bodyPr/>
          <a:lstStyle/>
          <a:p>
            <a:fld id="{A63E1ADD-AC73-4BB6-AA47-077533CC0294}" type="slidenum">
              <a:rPr lang="en-IN" smtClean="0"/>
              <a:t>‹#›</a:t>
            </a:fld>
            <a:endParaRPr lang="en-IN"/>
          </a:p>
        </p:txBody>
      </p:sp>
    </p:spTree>
    <p:extLst>
      <p:ext uri="{BB962C8B-B14F-4D97-AF65-F5344CB8AC3E}">
        <p14:creationId xmlns:p14="http://schemas.microsoft.com/office/powerpoint/2010/main" val="17058790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286A40EE-CEDF-4F1B-8A87-7B448EE88B87}" type="datetimeFigureOut">
              <a:rPr lang="en-IN" smtClean="0"/>
              <a:t>01-10-2024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A63E1ADD-AC73-4BB6-AA47-077533CC0294}" type="slidenum">
              <a:rPr lang="en-IN" smtClean="0"/>
              <a:t>‹#›</a:t>
            </a:fld>
            <a:endParaRPr lang="en-IN"/>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9752617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86A40EE-CEDF-4F1B-8A87-7B448EE88B87}" type="datetimeFigureOut">
              <a:rPr lang="en-IN" smtClean="0"/>
              <a:t>01-10-2024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A63E1ADD-AC73-4BB6-AA47-077533CC0294}" type="slidenum">
              <a:rPr lang="en-IN" smtClean="0"/>
              <a:t>‹#›</a:t>
            </a:fld>
            <a:endParaRPr lang="en-IN"/>
          </a:p>
        </p:txBody>
      </p:sp>
    </p:spTree>
    <p:extLst>
      <p:ext uri="{BB962C8B-B14F-4D97-AF65-F5344CB8AC3E}">
        <p14:creationId xmlns:p14="http://schemas.microsoft.com/office/powerpoint/2010/main" val="20663389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86A40EE-CEDF-4F1B-8A87-7B448EE88B87}" type="datetimeFigureOut">
              <a:rPr lang="en-IN" smtClean="0"/>
              <a:t>01-10-2024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A63E1ADD-AC73-4BB6-AA47-077533CC0294}" type="slidenum">
              <a:rPr lang="en-IN" smtClean="0"/>
              <a:t>‹#›</a:t>
            </a:fld>
            <a:endParaRPr lang="en-IN"/>
          </a:p>
        </p:txBody>
      </p:sp>
    </p:spTree>
    <p:extLst>
      <p:ext uri="{BB962C8B-B14F-4D97-AF65-F5344CB8AC3E}">
        <p14:creationId xmlns:p14="http://schemas.microsoft.com/office/powerpoint/2010/main" val="9896899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6096000" y="0"/>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p:cNvSpPr>
            <a:spLocks noGrp="1"/>
          </p:cNvSpPr>
          <p:nvPr>
            <p:ph type="dt" sz="half" idx="10"/>
          </p:nvPr>
        </p:nvSpPr>
        <p:spPr/>
        <p:txBody>
          <a:bodyPr/>
          <a:lstStyle/>
          <a:p>
            <a:fld id="{286A40EE-CEDF-4F1B-8A87-7B448EE88B87}" type="datetimeFigureOut">
              <a:rPr lang="en-IN" smtClean="0"/>
              <a:t>01-10-2024</a:t>
            </a:fld>
            <a:endParaRPr lang="en-IN"/>
          </a:p>
        </p:txBody>
      </p:sp>
      <p:sp>
        <p:nvSpPr>
          <p:cNvPr id="10" name="Footer Placeholder 9"/>
          <p:cNvSpPr>
            <a:spLocks noGrp="1"/>
          </p:cNvSpPr>
          <p:nvPr>
            <p:ph type="ftr" sz="quarter" idx="11"/>
          </p:nvPr>
        </p:nvSpPr>
        <p:spPr>
          <a:xfrm>
            <a:off x="804672" y="6236208"/>
            <a:ext cx="5124797" cy="320040"/>
          </a:xfrm>
        </p:spPr>
        <p:txBody>
          <a:bodyPr/>
          <a:lstStyle>
            <a:lvl1pPr>
              <a:defRPr>
                <a:solidFill>
                  <a:schemeClr val="tx1">
                    <a:alpha val="70000"/>
                  </a:schemeClr>
                </a:solidFill>
              </a:defRPr>
            </a:lvl1pPr>
          </a:lstStyle>
          <a:p>
            <a:endParaRPr lang="en-IN"/>
          </a:p>
        </p:txBody>
      </p:sp>
      <p:sp>
        <p:nvSpPr>
          <p:cNvPr id="11" name="Slide Number Placeholder 10"/>
          <p:cNvSpPr>
            <a:spLocks noGrp="1"/>
          </p:cNvSpPr>
          <p:nvPr>
            <p:ph type="sldNum" sz="quarter" idx="12"/>
          </p:nvPr>
        </p:nvSpPr>
        <p:spPr/>
        <p:txBody>
          <a:bodyPr/>
          <a:lstStyle/>
          <a:p>
            <a:fld id="{A63E1ADD-AC73-4BB6-AA47-077533CC0294}" type="slidenum">
              <a:rPr lang="en-IN" smtClean="0"/>
              <a:t>‹#›</a:t>
            </a:fld>
            <a:endParaRPr lang="en-IN"/>
          </a:p>
        </p:txBody>
      </p:sp>
    </p:spTree>
    <p:extLst>
      <p:ext uri="{BB962C8B-B14F-4D97-AF65-F5344CB8AC3E}">
        <p14:creationId xmlns:p14="http://schemas.microsoft.com/office/powerpoint/2010/main" val="42627190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85000"/>
            </a:schemeClr>
          </a:solidFill>
        </p:spPr>
        <p:txBody>
          <a:bodyPr anchor="t"/>
          <a:lstStyle>
            <a:lvl1pPr marL="0" indent="0">
              <a:buNone/>
              <a:defRPr sz="3200">
                <a:solidFill>
                  <a:schemeClr val="bg1">
                    <a:lumMod val="50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286A40EE-CEDF-4F1B-8A87-7B448EE88B87}" type="datetimeFigureOut">
              <a:rPr lang="en-IN" smtClean="0"/>
              <a:t>01-10-2024</a:t>
            </a:fld>
            <a:endParaRPr lang="en-IN"/>
          </a:p>
        </p:txBody>
      </p:sp>
      <p:sp>
        <p:nvSpPr>
          <p:cNvPr id="9" name="Footer Placeholder 8"/>
          <p:cNvSpPr>
            <a:spLocks noGrp="1"/>
          </p:cNvSpPr>
          <p:nvPr>
            <p:ph type="ftr" sz="quarter" idx="11"/>
          </p:nvPr>
        </p:nvSpPr>
        <p:spPr>
          <a:xfrm>
            <a:off x="804672" y="6236208"/>
            <a:ext cx="5124797" cy="320040"/>
          </a:xfrm>
        </p:spPr>
        <p:txBody>
          <a:bodyPr/>
          <a:lstStyle>
            <a:lvl1pPr>
              <a:defRPr>
                <a:solidFill>
                  <a:schemeClr val="tx1">
                    <a:alpha val="70000"/>
                  </a:schemeClr>
                </a:solidFill>
              </a:defRPr>
            </a:lvl1pPr>
          </a:lstStyle>
          <a:p>
            <a:endParaRPr lang="en-IN"/>
          </a:p>
        </p:txBody>
      </p:sp>
      <p:sp>
        <p:nvSpPr>
          <p:cNvPr id="10" name="Slide Number Placeholder 9"/>
          <p:cNvSpPr>
            <a:spLocks noGrp="1"/>
          </p:cNvSpPr>
          <p:nvPr>
            <p:ph type="sldNum" sz="quarter" idx="12"/>
          </p:nvPr>
        </p:nvSpPr>
        <p:spPr/>
        <p:txBody>
          <a:bodyPr/>
          <a:lstStyle/>
          <a:p>
            <a:fld id="{A63E1ADD-AC73-4BB6-AA47-077533CC0294}" type="slidenum">
              <a:rPr lang="en-IN" smtClean="0"/>
              <a:t>‹#›</a:t>
            </a:fld>
            <a:endParaRPr lang="en-IN"/>
          </a:p>
        </p:txBody>
      </p:sp>
    </p:spTree>
    <p:extLst>
      <p:ext uri="{BB962C8B-B14F-4D97-AF65-F5344CB8AC3E}">
        <p14:creationId xmlns:p14="http://schemas.microsoft.com/office/powerpoint/2010/main" val="35509494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31136" y="964692"/>
            <a:ext cx="7729728" cy="1188720"/>
          </a:xfrm>
          <a:prstGeom prst="rect">
            <a:avLst/>
          </a:prstGeom>
          <a:solidFill>
            <a:schemeClr val="bg1"/>
          </a:solidFill>
          <a:ln w="31750" cap="sq">
            <a:solidFill>
              <a:schemeClr val="tx1">
                <a:lumMod val="75000"/>
                <a:lumOff val="25000"/>
              </a:schemeClr>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286A40EE-CEDF-4F1B-8A87-7B448EE88B87}" type="datetimeFigureOut">
              <a:rPr lang="en-IN" smtClean="0"/>
              <a:t>01-10-2024</a:t>
            </a:fld>
            <a:endParaRPr lang="en-IN"/>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IN"/>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A63E1ADD-AC73-4BB6-AA47-077533CC0294}" type="slidenum">
              <a:rPr lang="en-IN" smtClean="0"/>
              <a:t>‹#›</a:t>
            </a:fld>
            <a:endParaRPr lang="en-IN"/>
          </a:p>
        </p:txBody>
      </p:sp>
    </p:spTree>
    <p:extLst>
      <p:ext uri="{BB962C8B-B14F-4D97-AF65-F5344CB8AC3E}">
        <p14:creationId xmlns:p14="http://schemas.microsoft.com/office/powerpoint/2010/main" val="420088610"/>
      </p:ext>
    </p:extLst>
  </p:cSld>
  <p:clrMap bg1="lt1" tx1="dk1" bg2="lt2" tx2="dk2" accent1="accent1" accent2="accent2" accent3="accent3" accent4="accent4" accent5="accent5" accent6="accent6" hlink="hlink" folHlink="folHlink"/>
  <p:sldLayoutIdLst>
    <p:sldLayoutId id="2147483763" r:id="rId1"/>
    <p:sldLayoutId id="2147483764" r:id="rId2"/>
    <p:sldLayoutId id="2147483765" r:id="rId3"/>
    <p:sldLayoutId id="2147483766" r:id="rId4"/>
    <p:sldLayoutId id="2147483767" r:id="rId5"/>
    <p:sldLayoutId id="2147483768" r:id="rId6"/>
    <p:sldLayoutId id="2147483769" r:id="rId7"/>
    <p:sldLayoutId id="2147483770" r:id="rId8"/>
    <p:sldLayoutId id="2147483771" r:id="rId9"/>
    <p:sldLayoutId id="2147483772" r:id="rId10"/>
    <p:sldLayoutId id="2147483773" r:id="rId11"/>
  </p:sldLayoutIdLst>
  <p:txStyles>
    <p:titleStyle>
      <a:lvl1pPr algn="ctr" defTabSz="914400" rtl="0" eaLnBrk="1" latinLnBrk="0" hangingPunct="1">
        <a:lnSpc>
          <a:spcPct val="90000"/>
        </a:lnSpc>
        <a:spcBef>
          <a:spcPct val="0"/>
        </a:spcBef>
        <a:buNone/>
        <a:defRPr sz="2800" kern="1200" cap="all" spc="200" baseline="0">
          <a:solidFill>
            <a:schemeClr val="tx1">
              <a:lumMod val="85000"/>
              <a:lumOff val="15000"/>
            </a:schemeClr>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20B85DC-9A33-424B-93D0-2C59A1B3DC94}"/>
              </a:ext>
            </a:extLst>
          </p:cNvPr>
          <p:cNvSpPr/>
          <p:nvPr/>
        </p:nvSpPr>
        <p:spPr>
          <a:xfrm>
            <a:off x="0" y="0"/>
            <a:ext cx="12192000" cy="6858000"/>
          </a:xfrm>
          <a:prstGeom prst="rect">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5" name="Picture 4">
            <a:extLst>
              <a:ext uri="{FF2B5EF4-FFF2-40B4-BE49-F238E27FC236}">
                <a16:creationId xmlns:a16="http://schemas.microsoft.com/office/drawing/2014/main" id="{5C510AC8-3E80-444D-8DAD-60C1173440B6}"/>
              </a:ext>
            </a:extLst>
          </p:cNvPr>
          <p:cNvPicPr>
            <a:picLocks noChangeAspect="1"/>
          </p:cNvPicPr>
          <p:nvPr/>
        </p:nvPicPr>
        <p:blipFill rotWithShape="1">
          <a:blip r:embed="rId2">
            <a:alphaModFix amt="35000"/>
            <a:extLst>
              <a:ext uri="{BEBA8EAE-BF5A-486C-A8C5-ECC9F3942E4B}">
                <a14:imgProps xmlns:a14="http://schemas.microsoft.com/office/drawing/2010/main">
                  <a14:imgLayer r:embed="rId3">
                    <a14:imgEffect>
                      <a14:brightnessContrast bright="-40000" contrast="-20000"/>
                    </a14:imgEffect>
                  </a14:imgLayer>
                </a14:imgProps>
              </a:ext>
              <a:ext uri="{28A0092B-C50C-407E-A947-70E740481C1C}">
                <a14:useLocalDpi xmlns:a14="http://schemas.microsoft.com/office/drawing/2010/main" val="0"/>
              </a:ext>
            </a:extLst>
          </a:blip>
          <a:srcRect l="11559" t="18343" r="43482" b="7065"/>
          <a:stretch/>
        </p:blipFill>
        <p:spPr>
          <a:xfrm rot="5400000">
            <a:off x="2667000" y="-2667001"/>
            <a:ext cx="6858000" cy="12192001"/>
          </a:xfrm>
          <a:prstGeom prst="rect">
            <a:avLst/>
          </a:prstGeom>
          <a:noFill/>
          <a:effectLst>
            <a:outerShdw blurRad="50800" dist="38100" dir="5400000" sx="200000" sy="200000" algn="ctr" rotWithShape="0">
              <a:srgbClr val="000000">
                <a:alpha val="0"/>
              </a:srgbClr>
            </a:outerShdw>
            <a:reflection blurRad="1079500" stA="1000" endPos="35000" dist="495300" dir="5400000" sy="-100000" algn="bl" rotWithShape="0"/>
            <a:softEdge rad="558800"/>
          </a:effectLst>
        </p:spPr>
      </p:pic>
      <p:sp>
        <p:nvSpPr>
          <p:cNvPr id="11" name="Subtitle 2">
            <a:extLst>
              <a:ext uri="{FF2B5EF4-FFF2-40B4-BE49-F238E27FC236}">
                <a16:creationId xmlns:a16="http://schemas.microsoft.com/office/drawing/2014/main" id="{F96BD33D-4EE0-4F42-820F-775C568D06CB}"/>
              </a:ext>
            </a:extLst>
          </p:cNvPr>
          <p:cNvSpPr>
            <a:spLocks noGrp="1"/>
          </p:cNvSpPr>
          <p:nvPr>
            <p:ph type="subTitle" idx="1"/>
          </p:nvPr>
        </p:nvSpPr>
        <p:spPr>
          <a:xfrm>
            <a:off x="7938052" y="4774953"/>
            <a:ext cx="3289915" cy="1408043"/>
          </a:xfrm>
        </p:spPr>
        <p:txBody>
          <a:bodyPr>
            <a:normAutofit lnSpcReduction="10000"/>
          </a:bodyPr>
          <a:lstStyle/>
          <a:p>
            <a:r>
              <a:rPr lang="en-US" sz="4000" b="1" dirty="0">
                <a:ln>
                  <a:solidFill>
                    <a:schemeClr val="bg1"/>
                  </a:solidFill>
                </a:ln>
                <a:solidFill>
                  <a:schemeClr val="bg1"/>
                </a:solidFill>
                <a:latin typeface="Calibri" panose="020F0502020204030204" pitchFamily="34" charset="0"/>
                <a:cs typeface="Calibri" panose="020F0502020204030204" pitchFamily="34" charset="0"/>
              </a:rPr>
              <a:t>Presented By </a:t>
            </a:r>
          </a:p>
          <a:p>
            <a:r>
              <a:rPr lang="en-IN" sz="4000" b="1" dirty="0">
                <a:ln>
                  <a:solidFill>
                    <a:schemeClr val="bg1"/>
                  </a:solidFill>
                </a:ln>
                <a:solidFill>
                  <a:schemeClr val="bg1"/>
                </a:solidFill>
                <a:latin typeface="Calibri" panose="020F0502020204030204" pitchFamily="34" charset="0"/>
                <a:cs typeface="Calibri" panose="020F0502020204030204" pitchFamily="34" charset="0"/>
              </a:rPr>
              <a:t>M Dhanush</a:t>
            </a:r>
          </a:p>
        </p:txBody>
      </p:sp>
      <p:sp>
        <p:nvSpPr>
          <p:cNvPr id="15" name="TextBox 14">
            <a:extLst>
              <a:ext uri="{FF2B5EF4-FFF2-40B4-BE49-F238E27FC236}">
                <a16:creationId xmlns:a16="http://schemas.microsoft.com/office/drawing/2014/main" id="{BB59D813-DB40-4E71-B48D-1D4B734C3D24}"/>
              </a:ext>
            </a:extLst>
          </p:cNvPr>
          <p:cNvSpPr txBox="1"/>
          <p:nvPr/>
        </p:nvSpPr>
        <p:spPr>
          <a:xfrm>
            <a:off x="1812172" y="2083047"/>
            <a:ext cx="8567656" cy="2308324"/>
          </a:xfrm>
          <a:prstGeom prst="rect">
            <a:avLst/>
          </a:prstGeom>
          <a:noFill/>
        </p:spPr>
        <p:txBody>
          <a:bodyPr wrap="square" rtlCol="0">
            <a:spAutoFit/>
          </a:bodyPr>
          <a:lstStyle/>
          <a:p>
            <a:pPr algn="ctr"/>
            <a:r>
              <a:rPr lang="en-US" sz="4800" b="1" dirty="0">
                <a:ln>
                  <a:solidFill>
                    <a:schemeClr val="tx1"/>
                  </a:solidFill>
                </a:ln>
                <a:solidFill>
                  <a:schemeClr val="bg1"/>
                </a:solidFill>
                <a:latin typeface="Calibri" panose="020F0502020204030204" pitchFamily="34" charset="0"/>
                <a:cs typeface="Calibri" panose="020F0502020204030204" pitchFamily="34" charset="0"/>
              </a:rPr>
              <a:t>COMPARISON OF SALES BETWEEN </a:t>
            </a:r>
          </a:p>
          <a:p>
            <a:pPr algn="ctr"/>
            <a:r>
              <a:rPr lang="en-US" sz="4800" b="1" dirty="0">
                <a:ln>
                  <a:solidFill>
                    <a:schemeClr val="tx1"/>
                  </a:solidFill>
                </a:ln>
                <a:solidFill>
                  <a:schemeClr val="bg1"/>
                </a:solidFill>
                <a:latin typeface="Calibri" panose="020F0502020204030204" pitchFamily="34" charset="0"/>
                <a:cs typeface="Calibri" panose="020F0502020204030204" pitchFamily="34" charset="0"/>
              </a:rPr>
              <a:t>CENTRAL AND SOUTH REGIONS</a:t>
            </a:r>
            <a:endParaRPr lang="en-IN" sz="4800" b="1" dirty="0">
              <a:ln>
                <a:solidFill>
                  <a:schemeClr val="tx1"/>
                </a:solidFill>
              </a:ln>
              <a:solidFill>
                <a:schemeClr val="bg1"/>
              </a:solidFill>
              <a:latin typeface="Calibri" panose="020F0502020204030204" pitchFamily="34" charset="0"/>
              <a:cs typeface="Calibri" panose="020F0502020204030204" pitchFamily="34" charset="0"/>
            </a:endParaRPr>
          </a:p>
        </p:txBody>
      </p:sp>
      <p:grpSp>
        <p:nvGrpSpPr>
          <p:cNvPr id="16" name="Group 15">
            <a:extLst>
              <a:ext uri="{FF2B5EF4-FFF2-40B4-BE49-F238E27FC236}">
                <a16:creationId xmlns:a16="http://schemas.microsoft.com/office/drawing/2014/main" id="{ECEAA24A-0B6E-4348-A8D0-AB3A71243F19}"/>
              </a:ext>
            </a:extLst>
          </p:cNvPr>
          <p:cNvGrpSpPr/>
          <p:nvPr/>
        </p:nvGrpSpPr>
        <p:grpSpPr>
          <a:xfrm>
            <a:off x="-657309" y="0"/>
            <a:ext cx="6692349" cy="1421693"/>
            <a:chOff x="-251791" y="0"/>
            <a:chExt cx="4344730" cy="1421693"/>
          </a:xfrm>
          <a:effectLst>
            <a:outerShdw blurRad="50800" dist="38100" dir="16200000" rotWithShape="0">
              <a:prstClr val="black">
                <a:alpha val="40000"/>
              </a:prstClr>
            </a:outerShdw>
          </a:effectLst>
        </p:grpSpPr>
        <p:sp>
          <p:nvSpPr>
            <p:cNvPr id="17" name="Arrow: Notched Right 16">
              <a:extLst>
                <a:ext uri="{FF2B5EF4-FFF2-40B4-BE49-F238E27FC236}">
                  <a16:creationId xmlns:a16="http://schemas.microsoft.com/office/drawing/2014/main" id="{160B78D7-DFC0-4B73-982B-8F824C65D095}"/>
                </a:ext>
              </a:extLst>
            </p:cNvPr>
            <p:cNvSpPr/>
            <p:nvPr/>
          </p:nvSpPr>
          <p:spPr>
            <a:xfrm>
              <a:off x="-251791" y="0"/>
              <a:ext cx="4344730" cy="1421693"/>
            </a:xfrm>
            <a:prstGeom prst="notchedRightArrow">
              <a:avLst>
                <a:gd name="adj1" fmla="val 50000"/>
                <a:gd name="adj2" fmla="val 92062"/>
              </a:avLst>
            </a:prstGeom>
            <a:solidFill>
              <a:schemeClr val="bg1"/>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Content Placeholder 2">
              <a:extLst>
                <a:ext uri="{FF2B5EF4-FFF2-40B4-BE49-F238E27FC236}">
                  <a16:creationId xmlns:a16="http://schemas.microsoft.com/office/drawing/2014/main" id="{C4848F3C-6969-4213-B02F-4B0153ACF08D}"/>
                </a:ext>
              </a:extLst>
            </p:cNvPr>
            <p:cNvSpPr txBox="1">
              <a:spLocks/>
            </p:cNvSpPr>
            <p:nvPr/>
          </p:nvSpPr>
          <p:spPr>
            <a:xfrm>
              <a:off x="308850" y="412795"/>
              <a:ext cx="2697370" cy="681826"/>
            </a:xfrm>
            <a:prstGeom prst="rect">
              <a:avLst/>
            </a:prstGeom>
            <a:ln>
              <a:noFill/>
            </a:ln>
          </p:spPr>
          <p:txBody>
            <a:bodyPr vert="horz" lIns="91440" tIns="45720" rIns="91440" bIns="45720" rtlCol="0">
              <a:normAutofit lnSpcReduction="10000"/>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900" kern="1200">
                  <a:solidFill>
                    <a:schemeClr val="tx1"/>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lgn="ctr">
                <a:buNone/>
              </a:pPr>
              <a:r>
                <a:rPr lang="en-US" sz="4000" b="1" dirty="0">
                  <a:ln>
                    <a:solidFill>
                      <a:schemeClr val="tx1"/>
                    </a:solidFill>
                  </a:ln>
                  <a:solidFill>
                    <a:schemeClr val="bg1"/>
                  </a:solidFill>
                  <a:latin typeface="Calibri" panose="020F0502020204030204" pitchFamily="34" charset="0"/>
                  <a:cs typeface="Calibri" panose="020F0502020204030204" pitchFamily="34" charset="0"/>
                </a:rPr>
                <a:t>TABLEAU PROJECT</a:t>
              </a:r>
            </a:p>
          </p:txBody>
        </p:sp>
      </p:grpSp>
    </p:spTree>
    <p:extLst>
      <p:ext uri="{BB962C8B-B14F-4D97-AF65-F5344CB8AC3E}">
        <p14:creationId xmlns:p14="http://schemas.microsoft.com/office/powerpoint/2010/main" val="29363912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7DFED7C-F99F-4128-A36B-6A1777F4F566}"/>
              </a:ext>
            </a:extLst>
          </p:cNvPr>
          <p:cNvSpPr/>
          <p:nvPr/>
        </p:nvSpPr>
        <p:spPr>
          <a:xfrm>
            <a:off x="0" y="-46913"/>
            <a:ext cx="12192000" cy="6951825"/>
          </a:xfrm>
          <a:prstGeom prst="rect">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dirty="0">
              <a:ln w="22225">
                <a:solidFill>
                  <a:schemeClr val="accent2"/>
                </a:solidFill>
                <a:prstDash val="solid"/>
              </a:ln>
              <a:solidFill>
                <a:schemeClr val="accent2">
                  <a:lumMod val="40000"/>
                  <a:lumOff val="60000"/>
                </a:schemeClr>
              </a:solidFill>
            </a:endParaRPr>
          </a:p>
        </p:txBody>
      </p:sp>
      <p:sp>
        <p:nvSpPr>
          <p:cNvPr id="9" name="TextBox 8">
            <a:extLst>
              <a:ext uri="{FF2B5EF4-FFF2-40B4-BE49-F238E27FC236}">
                <a16:creationId xmlns:a16="http://schemas.microsoft.com/office/drawing/2014/main" id="{5338BA06-7BF1-4F1B-93C5-B7E7601F6C2C}"/>
              </a:ext>
            </a:extLst>
          </p:cNvPr>
          <p:cNvSpPr txBox="1"/>
          <p:nvPr/>
        </p:nvSpPr>
        <p:spPr>
          <a:xfrm>
            <a:off x="1789044" y="9886122"/>
            <a:ext cx="1331843" cy="369332"/>
          </a:xfrm>
          <a:prstGeom prst="rect">
            <a:avLst/>
          </a:prstGeom>
          <a:noFill/>
        </p:spPr>
        <p:txBody>
          <a:bodyPr wrap="square" rtlCol="0">
            <a:spAutoFit/>
          </a:bodyPr>
          <a:lstStyle/>
          <a:p>
            <a:endParaRPr lang="en-IN" dirty="0"/>
          </a:p>
        </p:txBody>
      </p:sp>
      <p:pic>
        <p:nvPicPr>
          <p:cNvPr id="6" name="Content Placeholder 5">
            <a:extLst>
              <a:ext uri="{FF2B5EF4-FFF2-40B4-BE49-F238E27FC236}">
                <a16:creationId xmlns:a16="http://schemas.microsoft.com/office/drawing/2014/main" id="{B49EB134-49E8-41C2-9D5F-A4FC87922EF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23163" y="1552041"/>
            <a:ext cx="10232572" cy="5145673"/>
          </a:xfrm>
        </p:spPr>
      </p:pic>
      <p:sp>
        <p:nvSpPr>
          <p:cNvPr id="16" name="Title 1">
            <a:extLst>
              <a:ext uri="{FF2B5EF4-FFF2-40B4-BE49-F238E27FC236}">
                <a16:creationId xmlns:a16="http://schemas.microsoft.com/office/drawing/2014/main" id="{952C7286-7304-45D3-9E66-64DB9B500B8F}"/>
              </a:ext>
            </a:extLst>
          </p:cNvPr>
          <p:cNvSpPr>
            <a:spLocks noGrp="1"/>
          </p:cNvSpPr>
          <p:nvPr>
            <p:ph type="title"/>
          </p:nvPr>
        </p:nvSpPr>
        <p:spPr>
          <a:xfrm>
            <a:off x="2991672" y="160286"/>
            <a:ext cx="5870713" cy="665325"/>
          </a:xfrm>
        </p:spPr>
        <p:txBody>
          <a:bodyPr>
            <a:normAutofit fontScale="90000"/>
          </a:bodyPr>
          <a:lstStyle/>
          <a:p>
            <a:pPr algn="ctr"/>
            <a:r>
              <a:rPr lang="en-US" dirty="0"/>
              <a:t>Number of Products in Sales</a:t>
            </a:r>
            <a:endParaRPr lang="en-IN" dirty="0"/>
          </a:p>
        </p:txBody>
      </p:sp>
      <p:pic>
        <p:nvPicPr>
          <p:cNvPr id="11" name="Picture 10">
            <a:extLst>
              <a:ext uri="{FF2B5EF4-FFF2-40B4-BE49-F238E27FC236}">
                <a16:creationId xmlns:a16="http://schemas.microsoft.com/office/drawing/2014/main" id="{3FF97A71-7E85-44E7-8910-265D7BC0752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608256" y="160286"/>
            <a:ext cx="1205501" cy="1011610"/>
          </a:xfrm>
          <a:prstGeom prst="rect">
            <a:avLst/>
          </a:prstGeom>
        </p:spPr>
      </p:pic>
    </p:spTree>
    <p:extLst>
      <p:ext uri="{BB962C8B-B14F-4D97-AF65-F5344CB8AC3E}">
        <p14:creationId xmlns:p14="http://schemas.microsoft.com/office/powerpoint/2010/main" val="1287775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7DFED7C-F99F-4128-A36B-6A1777F4F566}"/>
              </a:ext>
            </a:extLst>
          </p:cNvPr>
          <p:cNvSpPr/>
          <p:nvPr/>
        </p:nvSpPr>
        <p:spPr>
          <a:xfrm>
            <a:off x="0" y="-46913"/>
            <a:ext cx="12192000" cy="6951825"/>
          </a:xfrm>
          <a:prstGeom prst="rect">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dirty="0">
              <a:ln w="22225">
                <a:solidFill>
                  <a:schemeClr val="accent2"/>
                </a:solidFill>
                <a:prstDash val="solid"/>
              </a:ln>
              <a:solidFill>
                <a:schemeClr val="accent2">
                  <a:lumMod val="40000"/>
                  <a:lumOff val="60000"/>
                </a:schemeClr>
              </a:solidFill>
            </a:endParaRPr>
          </a:p>
        </p:txBody>
      </p:sp>
      <p:sp>
        <p:nvSpPr>
          <p:cNvPr id="9" name="TextBox 8">
            <a:extLst>
              <a:ext uri="{FF2B5EF4-FFF2-40B4-BE49-F238E27FC236}">
                <a16:creationId xmlns:a16="http://schemas.microsoft.com/office/drawing/2014/main" id="{5338BA06-7BF1-4F1B-93C5-B7E7601F6C2C}"/>
              </a:ext>
            </a:extLst>
          </p:cNvPr>
          <p:cNvSpPr txBox="1"/>
          <p:nvPr/>
        </p:nvSpPr>
        <p:spPr>
          <a:xfrm>
            <a:off x="1789044" y="9886122"/>
            <a:ext cx="1331843" cy="369332"/>
          </a:xfrm>
          <a:prstGeom prst="rect">
            <a:avLst/>
          </a:prstGeom>
          <a:noFill/>
        </p:spPr>
        <p:txBody>
          <a:bodyPr wrap="square" rtlCol="0">
            <a:spAutoFit/>
          </a:bodyPr>
          <a:lstStyle/>
          <a:p>
            <a:endParaRPr lang="en-IN" dirty="0"/>
          </a:p>
        </p:txBody>
      </p:sp>
      <p:pic>
        <p:nvPicPr>
          <p:cNvPr id="6" name="Content Placeholder 5">
            <a:extLst>
              <a:ext uri="{FF2B5EF4-FFF2-40B4-BE49-F238E27FC236}">
                <a16:creationId xmlns:a16="http://schemas.microsoft.com/office/drawing/2014/main" id="{599E6C8A-95E9-45A8-BEE8-42B9D5115E9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72363" y="1540549"/>
            <a:ext cx="10334171" cy="5157165"/>
          </a:xfrm>
        </p:spPr>
      </p:pic>
      <p:sp>
        <p:nvSpPr>
          <p:cNvPr id="16" name="Title 1">
            <a:extLst>
              <a:ext uri="{FF2B5EF4-FFF2-40B4-BE49-F238E27FC236}">
                <a16:creationId xmlns:a16="http://schemas.microsoft.com/office/drawing/2014/main" id="{952C7286-7304-45D3-9E66-64DB9B500B8F}"/>
              </a:ext>
            </a:extLst>
          </p:cNvPr>
          <p:cNvSpPr>
            <a:spLocks noGrp="1"/>
          </p:cNvSpPr>
          <p:nvPr>
            <p:ph type="title"/>
          </p:nvPr>
        </p:nvSpPr>
        <p:spPr>
          <a:xfrm>
            <a:off x="3933373" y="160286"/>
            <a:ext cx="3855821" cy="665325"/>
          </a:xfrm>
        </p:spPr>
        <p:txBody>
          <a:bodyPr>
            <a:normAutofit fontScale="90000"/>
          </a:bodyPr>
          <a:lstStyle/>
          <a:p>
            <a:pPr algn="ctr"/>
            <a:r>
              <a:rPr lang="en-US" dirty="0"/>
              <a:t>Number of Orders</a:t>
            </a:r>
            <a:endParaRPr lang="en-IN" dirty="0"/>
          </a:p>
        </p:txBody>
      </p:sp>
      <p:pic>
        <p:nvPicPr>
          <p:cNvPr id="11" name="Picture 10">
            <a:extLst>
              <a:ext uri="{FF2B5EF4-FFF2-40B4-BE49-F238E27FC236}">
                <a16:creationId xmlns:a16="http://schemas.microsoft.com/office/drawing/2014/main" id="{076D41E9-1519-44D7-88E0-4FB6200DF67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705202" y="160286"/>
            <a:ext cx="1011610" cy="1011610"/>
          </a:xfrm>
          <a:prstGeom prst="rect">
            <a:avLst/>
          </a:prstGeom>
        </p:spPr>
      </p:pic>
    </p:spTree>
    <p:extLst>
      <p:ext uri="{BB962C8B-B14F-4D97-AF65-F5344CB8AC3E}">
        <p14:creationId xmlns:p14="http://schemas.microsoft.com/office/powerpoint/2010/main" val="32360177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2F68D50-D5BA-4766-8AED-8F918E0E76F7}"/>
              </a:ext>
            </a:extLst>
          </p:cNvPr>
          <p:cNvSpPr/>
          <p:nvPr/>
        </p:nvSpPr>
        <p:spPr>
          <a:xfrm>
            <a:off x="0" y="-46913"/>
            <a:ext cx="12192000" cy="6951825"/>
          </a:xfrm>
          <a:prstGeom prst="rect">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dirty="0">
              <a:ln w="22225">
                <a:solidFill>
                  <a:schemeClr val="accent2"/>
                </a:solidFill>
                <a:prstDash val="solid"/>
              </a:ln>
              <a:solidFill>
                <a:schemeClr val="accent2">
                  <a:lumMod val="40000"/>
                  <a:lumOff val="60000"/>
                </a:schemeClr>
              </a:solidFill>
            </a:endParaRPr>
          </a:p>
        </p:txBody>
      </p:sp>
      <p:sp>
        <p:nvSpPr>
          <p:cNvPr id="2" name="Text Placeholder 1">
            <a:extLst>
              <a:ext uri="{FF2B5EF4-FFF2-40B4-BE49-F238E27FC236}">
                <a16:creationId xmlns:a16="http://schemas.microsoft.com/office/drawing/2014/main" id="{1146AA76-B812-477F-A831-1A656A4504DB}"/>
              </a:ext>
            </a:extLst>
          </p:cNvPr>
          <p:cNvSpPr>
            <a:spLocks noGrp="1"/>
          </p:cNvSpPr>
          <p:nvPr>
            <p:ph type="body" idx="1"/>
          </p:nvPr>
        </p:nvSpPr>
        <p:spPr>
          <a:xfrm>
            <a:off x="1668699" y="963480"/>
            <a:ext cx="1869745" cy="352043"/>
          </a:xfrm>
        </p:spPr>
        <p:txBody>
          <a:bodyPr>
            <a:normAutofit fontScale="92500" lnSpcReduction="10000"/>
          </a:bodyPr>
          <a:lstStyle/>
          <a:p>
            <a:r>
              <a:rPr lang="en-US" dirty="0">
                <a:ln>
                  <a:solidFill>
                    <a:schemeClr val="bg1"/>
                  </a:solidFill>
                </a:ln>
                <a:solidFill>
                  <a:schemeClr val="bg1"/>
                </a:solidFill>
              </a:rPr>
              <a:t>CENTRAL</a:t>
            </a:r>
          </a:p>
        </p:txBody>
      </p:sp>
      <p:sp>
        <p:nvSpPr>
          <p:cNvPr id="3" name="Content Placeholder 2">
            <a:extLst>
              <a:ext uri="{FF2B5EF4-FFF2-40B4-BE49-F238E27FC236}">
                <a16:creationId xmlns:a16="http://schemas.microsoft.com/office/drawing/2014/main" id="{A3CF1842-E541-40F8-AA5E-DEC7A42E24D3}"/>
              </a:ext>
            </a:extLst>
          </p:cNvPr>
          <p:cNvSpPr>
            <a:spLocks noGrp="1"/>
          </p:cNvSpPr>
          <p:nvPr>
            <p:ph sz="half" idx="2"/>
          </p:nvPr>
        </p:nvSpPr>
        <p:spPr>
          <a:xfrm>
            <a:off x="420795" y="1356859"/>
            <a:ext cx="5496726" cy="4144279"/>
          </a:xfrm>
        </p:spPr>
        <p:txBody>
          <a:bodyPr>
            <a:noAutofit/>
          </a:bodyPr>
          <a:lstStyle/>
          <a:p>
            <a:pPr>
              <a:lnSpc>
                <a:spcPct val="115000"/>
              </a:lnSpc>
              <a:spcAft>
                <a:spcPts val="1000"/>
              </a:spcAft>
              <a:buClr>
                <a:schemeClr val="tx1"/>
              </a:buClr>
              <a:buSzPts val="1000"/>
              <a:buFont typeface="Wingdings" panose="05000000000000000000" pitchFamily="2" charset="2"/>
              <a:buChar char="Ø"/>
              <a:tabLst>
                <a:tab pos="457200" algn="l"/>
              </a:tabLst>
            </a:pPr>
            <a:r>
              <a:rPr lang="en-IN" b="1" dirty="0">
                <a:effectLst/>
                <a:latin typeface="+mj-lt"/>
                <a:ea typeface="Times New Roman" panose="02020603050405020304" pitchFamily="18" charset="0"/>
                <a:cs typeface="Times New Roman" panose="02020603050405020304" pitchFamily="18" charset="0"/>
              </a:rPr>
              <a:t>Total Sales:</a:t>
            </a:r>
            <a:r>
              <a:rPr lang="en-IN" dirty="0">
                <a:effectLst/>
                <a:latin typeface="+mj-lt"/>
                <a:ea typeface="Times New Roman" panose="02020603050405020304" pitchFamily="18" charset="0"/>
                <a:cs typeface="Times New Roman" panose="02020603050405020304" pitchFamily="18" charset="0"/>
              </a:rPr>
              <a:t> $501K (Higher)</a:t>
            </a:r>
            <a:endParaRPr lang="en-IN" dirty="0">
              <a:latin typeface="+mj-lt"/>
              <a:ea typeface="Times New Roman" panose="02020603050405020304" pitchFamily="18" charset="0"/>
              <a:cs typeface="Times New Roman" panose="02020603050405020304" pitchFamily="18" charset="0"/>
            </a:endParaRPr>
          </a:p>
          <a:p>
            <a:pPr>
              <a:lnSpc>
                <a:spcPct val="115000"/>
              </a:lnSpc>
              <a:spcAft>
                <a:spcPts val="1000"/>
              </a:spcAft>
              <a:buClr>
                <a:schemeClr val="tx1"/>
              </a:buClr>
              <a:buSzPts val="1000"/>
              <a:buFont typeface="Wingdings" panose="05000000000000000000" pitchFamily="2" charset="2"/>
              <a:buChar char="Ø"/>
              <a:tabLst>
                <a:tab pos="457200" algn="l"/>
              </a:tabLst>
            </a:pPr>
            <a:r>
              <a:rPr lang="en-IN" b="1" dirty="0">
                <a:effectLst/>
                <a:latin typeface="+mj-lt"/>
                <a:ea typeface="Times New Roman" panose="02020603050405020304" pitchFamily="18" charset="0"/>
                <a:cs typeface="Times New Roman" panose="02020603050405020304" pitchFamily="18" charset="0"/>
              </a:rPr>
              <a:t>Profit:</a:t>
            </a:r>
            <a:r>
              <a:rPr lang="en-IN" dirty="0">
                <a:effectLst/>
                <a:latin typeface="+mj-lt"/>
                <a:ea typeface="Times New Roman" panose="02020603050405020304" pitchFamily="18" charset="0"/>
                <a:cs typeface="Times New Roman" panose="02020603050405020304" pitchFamily="18" charset="0"/>
              </a:rPr>
              <a:t> $40K</a:t>
            </a:r>
            <a:endParaRPr lang="en-IN" dirty="0">
              <a:effectLst/>
              <a:latin typeface="+mj-lt"/>
              <a:ea typeface="Calibri" panose="020F0502020204030204" pitchFamily="34" charset="0"/>
              <a:cs typeface="Times New Roman" panose="02020603050405020304" pitchFamily="18" charset="0"/>
            </a:endParaRPr>
          </a:p>
          <a:p>
            <a:pPr>
              <a:lnSpc>
                <a:spcPct val="115000"/>
              </a:lnSpc>
              <a:spcAft>
                <a:spcPts val="1000"/>
              </a:spcAft>
              <a:buClr>
                <a:schemeClr val="tx1"/>
              </a:buClr>
              <a:buSzPts val="1000"/>
              <a:buFont typeface="Wingdings" panose="05000000000000000000" pitchFamily="2" charset="2"/>
              <a:buChar char="Ø"/>
              <a:tabLst>
                <a:tab pos="457200" algn="l"/>
              </a:tabLst>
            </a:pPr>
            <a:r>
              <a:rPr lang="en-IN" b="1" dirty="0">
                <a:effectLst/>
                <a:latin typeface="+mj-lt"/>
                <a:ea typeface="Times New Roman" panose="02020603050405020304" pitchFamily="18" charset="0"/>
                <a:cs typeface="Times New Roman" panose="02020603050405020304" pitchFamily="18" charset="0"/>
              </a:rPr>
              <a:t>Number of Orders:</a:t>
            </a:r>
            <a:r>
              <a:rPr lang="en-IN" dirty="0">
                <a:effectLst/>
                <a:latin typeface="+mj-lt"/>
                <a:ea typeface="Times New Roman" panose="02020603050405020304" pitchFamily="18" charset="0"/>
                <a:cs typeface="Times New Roman" panose="02020603050405020304" pitchFamily="18" charset="0"/>
              </a:rPr>
              <a:t> 1,175 (Higher)</a:t>
            </a:r>
            <a:endParaRPr lang="en-IN" dirty="0">
              <a:effectLst/>
              <a:latin typeface="+mj-lt"/>
              <a:ea typeface="Calibri" panose="020F0502020204030204" pitchFamily="34" charset="0"/>
              <a:cs typeface="Times New Roman" panose="02020603050405020304" pitchFamily="18" charset="0"/>
            </a:endParaRPr>
          </a:p>
          <a:p>
            <a:pPr>
              <a:lnSpc>
                <a:spcPct val="115000"/>
              </a:lnSpc>
              <a:spcAft>
                <a:spcPts val="1000"/>
              </a:spcAft>
              <a:buClr>
                <a:schemeClr val="tx1"/>
              </a:buClr>
              <a:buSzPts val="1000"/>
              <a:buFont typeface="Wingdings" panose="05000000000000000000" pitchFamily="2" charset="2"/>
              <a:buChar char="Ø"/>
              <a:tabLst>
                <a:tab pos="457200" algn="l"/>
              </a:tabLst>
            </a:pPr>
            <a:r>
              <a:rPr lang="en-IN" b="1" dirty="0">
                <a:effectLst/>
                <a:latin typeface="+mj-lt"/>
                <a:ea typeface="Times New Roman" panose="02020603050405020304" pitchFamily="18" charset="0"/>
                <a:cs typeface="Times New Roman" panose="02020603050405020304" pitchFamily="18" charset="0"/>
              </a:rPr>
              <a:t>Number of Customers:</a:t>
            </a:r>
            <a:r>
              <a:rPr lang="en-IN" dirty="0">
                <a:effectLst/>
                <a:latin typeface="+mj-lt"/>
                <a:ea typeface="Times New Roman" panose="02020603050405020304" pitchFamily="18" charset="0"/>
                <a:cs typeface="Times New Roman" panose="02020603050405020304" pitchFamily="18" charset="0"/>
              </a:rPr>
              <a:t> Higher in Office Supplies (297)</a:t>
            </a:r>
            <a:endParaRPr lang="en-IN" dirty="0">
              <a:effectLst/>
              <a:latin typeface="+mj-lt"/>
              <a:ea typeface="Calibri" panose="020F0502020204030204" pitchFamily="34" charset="0"/>
              <a:cs typeface="Times New Roman" panose="02020603050405020304" pitchFamily="18" charset="0"/>
            </a:endParaRPr>
          </a:p>
          <a:p>
            <a:pPr>
              <a:lnSpc>
                <a:spcPct val="115000"/>
              </a:lnSpc>
              <a:spcAft>
                <a:spcPts val="1000"/>
              </a:spcAft>
              <a:buClr>
                <a:schemeClr val="tx1"/>
              </a:buClr>
              <a:buSzPts val="1000"/>
              <a:buFont typeface="Wingdings" panose="05000000000000000000" pitchFamily="2" charset="2"/>
              <a:buChar char="Ø"/>
              <a:tabLst>
                <a:tab pos="457200" algn="l"/>
              </a:tabLst>
            </a:pPr>
            <a:r>
              <a:rPr lang="en-IN" b="1" dirty="0">
                <a:effectLst/>
                <a:latin typeface="+mj-lt"/>
                <a:ea typeface="Times New Roman" panose="02020603050405020304" pitchFamily="18" charset="0"/>
                <a:cs typeface="Times New Roman" panose="02020603050405020304" pitchFamily="18" charset="0"/>
              </a:rPr>
              <a:t>Product Range:</a:t>
            </a:r>
            <a:r>
              <a:rPr lang="en-IN" dirty="0">
                <a:effectLst/>
                <a:latin typeface="+mj-lt"/>
                <a:ea typeface="Times New Roman" panose="02020603050405020304" pitchFamily="18" charset="0"/>
                <a:cs typeface="Times New Roman" panose="02020603050405020304" pitchFamily="18" charset="0"/>
              </a:rPr>
              <a:t> 781 products (Higher)</a:t>
            </a:r>
            <a:endParaRPr lang="en-IN" dirty="0">
              <a:effectLst/>
              <a:latin typeface="+mj-lt"/>
              <a:ea typeface="Calibri" panose="020F0502020204030204" pitchFamily="34" charset="0"/>
              <a:cs typeface="Times New Roman" panose="02020603050405020304" pitchFamily="18" charset="0"/>
            </a:endParaRPr>
          </a:p>
          <a:p>
            <a:pPr>
              <a:lnSpc>
                <a:spcPct val="115000"/>
              </a:lnSpc>
              <a:spcAft>
                <a:spcPts val="1000"/>
              </a:spcAft>
              <a:buClr>
                <a:schemeClr val="tx1"/>
              </a:buClr>
              <a:buSzPts val="1000"/>
              <a:buFont typeface="Wingdings" panose="05000000000000000000" pitchFamily="2" charset="2"/>
              <a:buChar char="Ø"/>
              <a:tabLst>
                <a:tab pos="457200" algn="l"/>
              </a:tabLst>
            </a:pPr>
            <a:r>
              <a:rPr lang="en-IN" b="1" dirty="0">
                <a:effectLst/>
                <a:latin typeface="+mj-lt"/>
                <a:ea typeface="Times New Roman" panose="02020603050405020304" pitchFamily="18" charset="0"/>
                <a:cs typeface="Times New Roman" panose="02020603050405020304" pitchFamily="18" charset="0"/>
              </a:rPr>
              <a:t>Average Sales Per Order:</a:t>
            </a:r>
            <a:endParaRPr lang="en-IN" dirty="0">
              <a:effectLst/>
              <a:latin typeface="+mj-lt"/>
              <a:ea typeface="Calibri" panose="020F0502020204030204" pitchFamily="34" charset="0"/>
              <a:cs typeface="Times New Roman" panose="02020603050405020304" pitchFamily="18" charset="0"/>
            </a:endParaRPr>
          </a:p>
          <a:p>
            <a:pPr marL="742950" lvl="1" indent="-285750">
              <a:lnSpc>
                <a:spcPct val="115000"/>
              </a:lnSpc>
              <a:spcAft>
                <a:spcPts val="1000"/>
              </a:spcAft>
              <a:buClr>
                <a:schemeClr val="tx1"/>
              </a:buClr>
              <a:buSzPts val="1000"/>
              <a:buFont typeface="Wingdings" panose="05000000000000000000" pitchFamily="2" charset="2"/>
              <a:buChar char="Ø"/>
              <a:tabLst>
                <a:tab pos="914400" algn="l"/>
              </a:tabLst>
            </a:pPr>
            <a:r>
              <a:rPr lang="en-IN" sz="1800" dirty="0">
                <a:effectLst/>
                <a:latin typeface="+mj-lt"/>
                <a:ea typeface="Times New Roman" panose="02020603050405020304" pitchFamily="18" charset="0"/>
                <a:cs typeface="Times New Roman" panose="02020603050405020304" pitchFamily="18" charset="0"/>
              </a:rPr>
              <a:t>Technology: $405.8</a:t>
            </a:r>
            <a:endParaRPr lang="en-IN" sz="1800" dirty="0">
              <a:effectLst/>
              <a:latin typeface="+mj-lt"/>
              <a:ea typeface="Calibri" panose="020F0502020204030204" pitchFamily="34" charset="0"/>
              <a:cs typeface="Times New Roman" panose="02020603050405020304" pitchFamily="18" charset="0"/>
            </a:endParaRPr>
          </a:p>
          <a:p>
            <a:pPr marL="742950" lvl="1" indent="-285750">
              <a:lnSpc>
                <a:spcPct val="115000"/>
              </a:lnSpc>
              <a:spcAft>
                <a:spcPts val="1000"/>
              </a:spcAft>
              <a:buClr>
                <a:schemeClr val="tx1"/>
              </a:buClr>
              <a:buSzPts val="1000"/>
              <a:buFont typeface="Wingdings" panose="05000000000000000000" pitchFamily="2" charset="2"/>
              <a:buChar char="Ø"/>
              <a:tabLst>
                <a:tab pos="914400" algn="l"/>
              </a:tabLst>
            </a:pPr>
            <a:r>
              <a:rPr lang="en-IN" sz="1800" dirty="0">
                <a:effectLst/>
                <a:latin typeface="+mj-lt"/>
                <a:ea typeface="Times New Roman" panose="02020603050405020304" pitchFamily="18" charset="0"/>
                <a:cs typeface="Times New Roman" panose="02020603050405020304" pitchFamily="18" charset="0"/>
              </a:rPr>
              <a:t>Furniture: $340.5</a:t>
            </a:r>
            <a:endParaRPr lang="en-IN" sz="1800" dirty="0">
              <a:effectLst/>
              <a:latin typeface="+mj-lt"/>
              <a:ea typeface="Calibri" panose="020F0502020204030204" pitchFamily="34" charset="0"/>
              <a:cs typeface="Times New Roman" panose="02020603050405020304" pitchFamily="18" charset="0"/>
            </a:endParaRPr>
          </a:p>
          <a:p>
            <a:pPr marL="742950" lvl="1" indent="-285750">
              <a:lnSpc>
                <a:spcPct val="115000"/>
              </a:lnSpc>
              <a:spcAft>
                <a:spcPts val="1000"/>
              </a:spcAft>
              <a:buClr>
                <a:schemeClr val="tx1"/>
              </a:buClr>
              <a:buSzPts val="1000"/>
              <a:buFont typeface="Wingdings" panose="05000000000000000000" pitchFamily="2" charset="2"/>
              <a:buChar char="Ø"/>
              <a:tabLst>
                <a:tab pos="914400" algn="l"/>
              </a:tabLst>
            </a:pPr>
            <a:r>
              <a:rPr lang="en-IN" sz="1800" dirty="0">
                <a:effectLst/>
                <a:latin typeface="+mj-lt"/>
                <a:ea typeface="Times New Roman" panose="02020603050405020304" pitchFamily="18" charset="0"/>
                <a:cs typeface="Times New Roman" panose="02020603050405020304" pitchFamily="18" charset="0"/>
              </a:rPr>
              <a:t>Office Supplies: $117.5</a:t>
            </a:r>
            <a:endParaRPr lang="en-IN" sz="1800" dirty="0">
              <a:effectLst/>
              <a:latin typeface="+mj-lt"/>
              <a:ea typeface="Calibri" panose="020F0502020204030204" pitchFamily="34" charset="0"/>
              <a:cs typeface="Times New Roman" panose="02020603050405020304" pitchFamily="18" charset="0"/>
            </a:endParaRPr>
          </a:p>
          <a:p>
            <a:pPr>
              <a:buClr>
                <a:schemeClr val="tx1"/>
              </a:buClr>
              <a:buFont typeface="Wingdings" panose="05000000000000000000" pitchFamily="2" charset="2"/>
              <a:buChar char="Ø"/>
            </a:pPr>
            <a:endParaRPr lang="en-IN" dirty="0">
              <a:latin typeface="+mj-lt"/>
            </a:endParaRPr>
          </a:p>
        </p:txBody>
      </p:sp>
      <p:sp>
        <p:nvSpPr>
          <p:cNvPr id="4" name="Content Placeholder 3">
            <a:extLst>
              <a:ext uri="{FF2B5EF4-FFF2-40B4-BE49-F238E27FC236}">
                <a16:creationId xmlns:a16="http://schemas.microsoft.com/office/drawing/2014/main" id="{AC2798A4-A8A0-4EFB-835A-341CA42C5445}"/>
              </a:ext>
            </a:extLst>
          </p:cNvPr>
          <p:cNvSpPr>
            <a:spLocks noGrp="1"/>
          </p:cNvSpPr>
          <p:nvPr>
            <p:ph sz="quarter" idx="4"/>
          </p:nvPr>
        </p:nvSpPr>
        <p:spPr>
          <a:xfrm>
            <a:off x="6900001" y="1356859"/>
            <a:ext cx="5055438" cy="5385135"/>
          </a:xfrm>
        </p:spPr>
        <p:txBody>
          <a:bodyPr>
            <a:noAutofit/>
          </a:bodyPr>
          <a:lstStyle/>
          <a:p>
            <a:pPr lvl="0">
              <a:lnSpc>
                <a:spcPct val="115000"/>
              </a:lnSpc>
              <a:spcAft>
                <a:spcPts val="1000"/>
              </a:spcAft>
              <a:buClr>
                <a:schemeClr val="tx1"/>
              </a:buClr>
              <a:buSzPts val="1000"/>
              <a:buFont typeface="Wingdings" panose="05000000000000000000" pitchFamily="2" charset="2"/>
              <a:buChar char="Ø"/>
              <a:tabLst>
                <a:tab pos="457200" algn="l"/>
              </a:tabLst>
            </a:pPr>
            <a:r>
              <a:rPr lang="en-IN" b="1" dirty="0">
                <a:effectLst/>
                <a:latin typeface="+mj-lt"/>
                <a:ea typeface="Times New Roman" panose="02020603050405020304" pitchFamily="18" charset="0"/>
                <a:cs typeface="Times New Roman" panose="02020603050405020304" pitchFamily="18" charset="0"/>
              </a:rPr>
              <a:t>Total Sales:</a:t>
            </a:r>
            <a:r>
              <a:rPr lang="en-IN" dirty="0">
                <a:effectLst/>
                <a:latin typeface="+mj-lt"/>
                <a:ea typeface="Times New Roman" panose="02020603050405020304" pitchFamily="18" charset="0"/>
                <a:cs typeface="Times New Roman" panose="02020603050405020304" pitchFamily="18" charset="0"/>
              </a:rPr>
              <a:t> $392K</a:t>
            </a:r>
            <a:endParaRPr lang="en-IN" dirty="0">
              <a:effectLst/>
              <a:latin typeface="+mj-lt"/>
              <a:ea typeface="Calibri" panose="020F0502020204030204" pitchFamily="34" charset="0"/>
              <a:cs typeface="Times New Roman" panose="02020603050405020304" pitchFamily="18" charset="0"/>
            </a:endParaRPr>
          </a:p>
          <a:p>
            <a:pPr lvl="0">
              <a:lnSpc>
                <a:spcPct val="115000"/>
              </a:lnSpc>
              <a:spcAft>
                <a:spcPts val="1000"/>
              </a:spcAft>
              <a:buClr>
                <a:schemeClr val="tx1"/>
              </a:buClr>
              <a:buSzPts val="1000"/>
              <a:buFont typeface="Wingdings" panose="05000000000000000000" pitchFamily="2" charset="2"/>
              <a:buChar char="Ø"/>
              <a:tabLst>
                <a:tab pos="457200" algn="l"/>
              </a:tabLst>
            </a:pPr>
            <a:r>
              <a:rPr lang="en-IN" b="1" dirty="0">
                <a:effectLst/>
                <a:latin typeface="+mj-lt"/>
                <a:ea typeface="Times New Roman" panose="02020603050405020304" pitchFamily="18" charset="0"/>
                <a:cs typeface="Times New Roman" panose="02020603050405020304" pitchFamily="18" charset="0"/>
              </a:rPr>
              <a:t>Profit:</a:t>
            </a:r>
            <a:r>
              <a:rPr lang="en-IN" dirty="0">
                <a:effectLst/>
                <a:latin typeface="+mj-lt"/>
                <a:ea typeface="Times New Roman" panose="02020603050405020304" pitchFamily="18" charset="0"/>
                <a:cs typeface="Times New Roman" panose="02020603050405020304" pitchFamily="18" charset="0"/>
              </a:rPr>
              <a:t> $47K (Higher)</a:t>
            </a:r>
            <a:endParaRPr lang="en-IN" dirty="0">
              <a:effectLst/>
              <a:latin typeface="+mj-lt"/>
              <a:ea typeface="Calibri" panose="020F0502020204030204" pitchFamily="34" charset="0"/>
              <a:cs typeface="Times New Roman" panose="02020603050405020304" pitchFamily="18" charset="0"/>
            </a:endParaRPr>
          </a:p>
          <a:p>
            <a:pPr lvl="0">
              <a:lnSpc>
                <a:spcPct val="115000"/>
              </a:lnSpc>
              <a:spcAft>
                <a:spcPts val="1000"/>
              </a:spcAft>
              <a:buClr>
                <a:schemeClr val="tx1"/>
              </a:buClr>
              <a:buSzPts val="1000"/>
              <a:buFont typeface="Wingdings" panose="05000000000000000000" pitchFamily="2" charset="2"/>
              <a:buChar char="Ø"/>
              <a:tabLst>
                <a:tab pos="457200" algn="l"/>
              </a:tabLst>
            </a:pPr>
            <a:r>
              <a:rPr lang="en-IN" b="1" dirty="0">
                <a:effectLst/>
                <a:latin typeface="+mj-lt"/>
                <a:ea typeface="Times New Roman" panose="02020603050405020304" pitchFamily="18" charset="0"/>
                <a:cs typeface="Times New Roman" panose="02020603050405020304" pitchFamily="18" charset="0"/>
              </a:rPr>
              <a:t>Number of Orders:</a:t>
            </a:r>
            <a:r>
              <a:rPr lang="en-IN" dirty="0">
                <a:effectLst/>
                <a:latin typeface="+mj-lt"/>
                <a:ea typeface="Times New Roman" panose="02020603050405020304" pitchFamily="18" charset="0"/>
                <a:cs typeface="Times New Roman" panose="02020603050405020304" pitchFamily="18" charset="0"/>
              </a:rPr>
              <a:t> 822</a:t>
            </a:r>
            <a:endParaRPr lang="en-IN" dirty="0">
              <a:effectLst/>
              <a:latin typeface="+mj-lt"/>
              <a:ea typeface="Calibri" panose="020F0502020204030204" pitchFamily="34" charset="0"/>
              <a:cs typeface="Times New Roman" panose="02020603050405020304" pitchFamily="18" charset="0"/>
            </a:endParaRPr>
          </a:p>
          <a:p>
            <a:pPr lvl="0">
              <a:lnSpc>
                <a:spcPct val="115000"/>
              </a:lnSpc>
              <a:spcAft>
                <a:spcPts val="1000"/>
              </a:spcAft>
              <a:buClr>
                <a:schemeClr val="tx1"/>
              </a:buClr>
              <a:buSzPts val="1000"/>
              <a:buFont typeface="Wingdings" panose="05000000000000000000" pitchFamily="2" charset="2"/>
              <a:buChar char="Ø"/>
              <a:tabLst>
                <a:tab pos="457200" algn="l"/>
              </a:tabLst>
            </a:pPr>
            <a:r>
              <a:rPr lang="en-IN" b="1" dirty="0">
                <a:effectLst/>
                <a:latin typeface="+mj-lt"/>
                <a:ea typeface="Times New Roman" panose="02020603050405020304" pitchFamily="18" charset="0"/>
                <a:cs typeface="Times New Roman" panose="02020603050405020304" pitchFamily="18" charset="0"/>
              </a:rPr>
              <a:t>Number of Customers:</a:t>
            </a:r>
            <a:r>
              <a:rPr lang="en-IN" dirty="0">
                <a:effectLst/>
                <a:latin typeface="+mj-lt"/>
                <a:ea typeface="Times New Roman" panose="02020603050405020304" pitchFamily="18" charset="0"/>
                <a:cs typeface="Times New Roman" panose="02020603050405020304" pitchFamily="18" charset="0"/>
              </a:rPr>
              <a:t> Strong in Technology (219)</a:t>
            </a:r>
            <a:endParaRPr lang="en-IN" dirty="0">
              <a:effectLst/>
              <a:latin typeface="+mj-lt"/>
              <a:ea typeface="Calibri" panose="020F0502020204030204" pitchFamily="34" charset="0"/>
              <a:cs typeface="Times New Roman" panose="02020603050405020304" pitchFamily="18" charset="0"/>
            </a:endParaRPr>
          </a:p>
          <a:p>
            <a:pPr lvl="0">
              <a:lnSpc>
                <a:spcPct val="115000"/>
              </a:lnSpc>
              <a:spcAft>
                <a:spcPts val="1000"/>
              </a:spcAft>
              <a:buClr>
                <a:schemeClr val="tx1"/>
              </a:buClr>
              <a:buSzPts val="1000"/>
              <a:buFont typeface="Wingdings" panose="05000000000000000000" pitchFamily="2" charset="2"/>
              <a:buChar char="Ø"/>
              <a:tabLst>
                <a:tab pos="457200" algn="l"/>
              </a:tabLst>
            </a:pPr>
            <a:r>
              <a:rPr lang="en-IN" b="1" dirty="0">
                <a:effectLst/>
                <a:latin typeface="+mj-lt"/>
                <a:ea typeface="Times New Roman" panose="02020603050405020304" pitchFamily="18" charset="0"/>
                <a:cs typeface="Times New Roman" panose="02020603050405020304" pitchFamily="18" charset="0"/>
              </a:rPr>
              <a:t>Product Range:</a:t>
            </a:r>
            <a:r>
              <a:rPr lang="en-IN" dirty="0">
                <a:effectLst/>
                <a:latin typeface="+mj-lt"/>
                <a:ea typeface="Times New Roman" panose="02020603050405020304" pitchFamily="18" charset="0"/>
                <a:cs typeface="Times New Roman" panose="02020603050405020304" pitchFamily="18" charset="0"/>
              </a:rPr>
              <a:t> 653 products</a:t>
            </a:r>
            <a:endParaRPr lang="en-IN" dirty="0">
              <a:effectLst/>
              <a:latin typeface="+mj-lt"/>
              <a:ea typeface="Calibri" panose="020F0502020204030204" pitchFamily="34" charset="0"/>
              <a:cs typeface="Times New Roman" panose="02020603050405020304" pitchFamily="18" charset="0"/>
            </a:endParaRPr>
          </a:p>
          <a:p>
            <a:pPr lvl="0">
              <a:lnSpc>
                <a:spcPct val="115000"/>
              </a:lnSpc>
              <a:spcAft>
                <a:spcPts val="1000"/>
              </a:spcAft>
              <a:buClr>
                <a:schemeClr val="tx1"/>
              </a:buClr>
              <a:buSzPts val="1000"/>
              <a:buFont typeface="Wingdings" panose="05000000000000000000" pitchFamily="2" charset="2"/>
              <a:buChar char="Ø"/>
              <a:tabLst>
                <a:tab pos="457200" algn="l"/>
              </a:tabLst>
            </a:pPr>
            <a:r>
              <a:rPr lang="en-IN" b="1" dirty="0">
                <a:effectLst/>
                <a:latin typeface="+mj-lt"/>
                <a:ea typeface="Times New Roman" panose="02020603050405020304" pitchFamily="18" charset="0"/>
                <a:cs typeface="Times New Roman" panose="02020603050405020304" pitchFamily="18" charset="0"/>
              </a:rPr>
              <a:t>Average Sales Per Order:</a:t>
            </a:r>
            <a:endParaRPr lang="en-IN" dirty="0">
              <a:effectLst/>
              <a:latin typeface="+mj-lt"/>
              <a:ea typeface="Calibri" panose="020F0502020204030204" pitchFamily="34" charset="0"/>
              <a:cs typeface="Times New Roman" panose="02020603050405020304" pitchFamily="18" charset="0"/>
            </a:endParaRPr>
          </a:p>
          <a:p>
            <a:pPr marL="742950" lvl="1" indent="-285750">
              <a:lnSpc>
                <a:spcPct val="115000"/>
              </a:lnSpc>
              <a:spcAft>
                <a:spcPts val="1000"/>
              </a:spcAft>
              <a:buClr>
                <a:schemeClr val="tx1"/>
              </a:buClr>
              <a:buSzPts val="1000"/>
              <a:buFont typeface="Wingdings" panose="05000000000000000000" pitchFamily="2" charset="2"/>
              <a:buChar char="Ø"/>
              <a:tabLst>
                <a:tab pos="914400" algn="l"/>
              </a:tabLst>
            </a:pPr>
            <a:r>
              <a:rPr lang="en-IN" sz="1800" dirty="0">
                <a:effectLst/>
                <a:latin typeface="+mj-lt"/>
                <a:ea typeface="Times New Roman" panose="02020603050405020304" pitchFamily="18" charset="0"/>
                <a:cs typeface="Times New Roman" panose="02020603050405020304" pitchFamily="18" charset="0"/>
              </a:rPr>
              <a:t>Technology: $507.8 (Higher)</a:t>
            </a:r>
            <a:endParaRPr lang="en-IN" sz="1800" dirty="0">
              <a:effectLst/>
              <a:latin typeface="+mj-lt"/>
              <a:ea typeface="Calibri" panose="020F0502020204030204" pitchFamily="34" charset="0"/>
              <a:cs typeface="Times New Roman" panose="02020603050405020304" pitchFamily="18" charset="0"/>
            </a:endParaRPr>
          </a:p>
          <a:p>
            <a:pPr marL="742950" lvl="1" indent="-285750">
              <a:lnSpc>
                <a:spcPct val="115000"/>
              </a:lnSpc>
              <a:spcAft>
                <a:spcPts val="1000"/>
              </a:spcAft>
              <a:buClr>
                <a:schemeClr val="tx1"/>
              </a:buClr>
              <a:buSzPts val="1000"/>
              <a:buFont typeface="Wingdings" panose="05000000000000000000" pitchFamily="2" charset="2"/>
              <a:buChar char="Ø"/>
              <a:tabLst>
                <a:tab pos="914400" algn="l"/>
              </a:tabLst>
            </a:pPr>
            <a:r>
              <a:rPr lang="en-IN" sz="1800" dirty="0">
                <a:effectLst/>
                <a:latin typeface="+mj-lt"/>
                <a:ea typeface="Times New Roman" panose="02020603050405020304" pitchFamily="18" charset="0"/>
                <a:cs typeface="Times New Roman" panose="02020603050405020304" pitchFamily="18" charset="0"/>
              </a:rPr>
              <a:t>Furniture: $353.3 (Higher)</a:t>
            </a:r>
            <a:endParaRPr lang="en-IN" sz="1800" dirty="0">
              <a:effectLst/>
              <a:latin typeface="+mj-lt"/>
              <a:ea typeface="Calibri" panose="020F0502020204030204" pitchFamily="34" charset="0"/>
              <a:cs typeface="Times New Roman" panose="02020603050405020304" pitchFamily="18" charset="0"/>
            </a:endParaRPr>
          </a:p>
          <a:p>
            <a:pPr marL="742950" lvl="1" indent="-285750">
              <a:lnSpc>
                <a:spcPct val="115000"/>
              </a:lnSpc>
              <a:spcAft>
                <a:spcPts val="1000"/>
              </a:spcAft>
              <a:buClr>
                <a:schemeClr val="tx1"/>
              </a:buClr>
              <a:buSzPts val="1000"/>
              <a:buFont typeface="Wingdings" panose="05000000000000000000" pitchFamily="2" charset="2"/>
              <a:buChar char="Ø"/>
              <a:tabLst>
                <a:tab pos="914400" algn="l"/>
              </a:tabLst>
            </a:pPr>
            <a:r>
              <a:rPr lang="en-IN" sz="1800" dirty="0">
                <a:effectLst/>
                <a:latin typeface="+mj-lt"/>
                <a:ea typeface="Times New Roman" panose="02020603050405020304" pitchFamily="18" charset="0"/>
                <a:cs typeface="Times New Roman" panose="02020603050405020304" pitchFamily="18" charset="0"/>
              </a:rPr>
              <a:t>Office Supplies: $126.3 (Higher)</a:t>
            </a:r>
            <a:endParaRPr lang="en-IN" sz="1800" dirty="0">
              <a:effectLst/>
              <a:latin typeface="+mj-lt"/>
              <a:ea typeface="Calibri" panose="020F0502020204030204" pitchFamily="34" charset="0"/>
              <a:cs typeface="Times New Roman" panose="02020603050405020304" pitchFamily="18" charset="0"/>
            </a:endParaRPr>
          </a:p>
          <a:p>
            <a:pPr>
              <a:buClr>
                <a:schemeClr val="tx1"/>
              </a:buClr>
              <a:buFont typeface="Wingdings" panose="05000000000000000000" pitchFamily="2" charset="2"/>
              <a:buChar char="Ø"/>
            </a:pPr>
            <a:endParaRPr lang="en-IN" dirty="0">
              <a:latin typeface="+mj-lt"/>
            </a:endParaRPr>
          </a:p>
        </p:txBody>
      </p:sp>
      <p:sp>
        <p:nvSpPr>
          <p:cNvPr id="5" name="Text Placeholder 4">
            <a:extLst>
              <a:ext uri="{FF2B5EF4-FFF2-40B4-BE49-F238E27FC236}">
                <a16:creationId xmlns:a16="http://schemas.microsoft.com/office/drawing/2014/main" id="{92328A96-E042-473E-88B0-95E363C9359F}"/>
              </a:ext>
            </a:extLst>
          </p:cNvPr>
          <p:cNvSpPr>
            <a:spLocks noGrp="1"/>
          </p:cNvSpPr>
          <p:nvPr>
            <p:ph type="body" sz="quarter" idx="13"/>
          </p:nvPr>
        </p:nvSpPr>
        <p:spPr>
          <a:xfrm>
            <a:off x="8465058" y="877430"/>
            <a:ext cx="1123370" cy="438093"/>
          </a:xfrm>
        </p:spPr>
        <p:txBody>
          <a:bodyPr>
            <a:normAutofit/>
          </a:bodyPr>
          <a:lstStyle/>
          <a:p>
            <a:r>
              <a:rPr lang="en-US" dirty="0">
                <a:ln>
                  <a:solidFill>
                    <a:schemeClr val="bg1"/>
                  </a:solidFill>
                </a:ln>
                <a:solidFill>
                  <a:schemeClr val="bg1"/>
                </a:solidFill>
              </a:rPr>
              <a:t>SOUTH</a:t>
            </a:r>
            <a:endParaRPr lang="en-IN" dirty="0">
              <a:ln>
                <a:solidFill>
                  <a:schemeClr val="bg1"/>
                </a:solidFill>
              </a:ln>
              <a:solidFill>
                <a:schemeClr val="bg1"/>
              </a:solidFill>
            </a:endParaRPr>
          </a:p>
        </p:txBody>
      </p:sp>
      <p:sp>
        <p:nvSpPr>
          <p:cNvPr id="6" name="Title 5">
            <a:extLst>
              <a:ext uri="{FF2B5EF4-FFF2-40B4-BE49-F238E27FC236}">
                <a16:creationId xmlns:a16="http://schemas.microsoft.com/office/drawing/2014/main" id="{5A498483-6C5D-4CFA-A7F9-205B680D0FE2}"/>
              </a:ext>
            </a:extLst>
          </p:cNvPr>
          <p:cNvSpPr>
            <a:spLocks noGrp="1"/>
          </p:cNvSpPr>
          <p:nvPr>
            <p:ph type="title"/>
          </p:nvPr>
        </p:nvSpPr>
        <p:spPr>
          <a:xfrm>
            <a:off x="259305" y="121688"/>
            <a:ext cx="5658215" cy="591153"/>
          </a:xfrm>
        </p:spPr>
        <p:txBody>
          <a:bodyPr>
            <a:normAutofit fontScale="90000"/>
          </a:bodyPr>
          <a:lstStyle/>
          <a:p>
            <a:r>
              <a:rPr lang="en-US" dirty="0"/>
              <a:t>Key Findings : COMPARISON</a:t>
            </a:r>
            <a:endParaRPr lang="en-IN" dirty="0"/>
          </a:p>
        </p:txBody>
      </p:sp>
      <p:cxnSp>
        <p:nvCxnSpPr>
          <p:cNvPr id="9" name="Straight Connector 8">
            <a:extLst>
              <a:ext uri="{FF2B5EF4-FFF2-40B4-BE49-F238E27FC236}">
                <a16:creationId xmlns:a16="http://schemas.microsoft.com/office/drawing/2014/main" id="{C61CA7B7-7B9F-47C6-9D6B-F3079BD5FC3A}"/>
              </a:ext>
            </a:extLst>
          </p:cNvPr>
          <p:cNvCxnSpPr/>
          <p:nvPr/>
        </p:nvCxnSpPr>
        <p:spPr>
          <a:xfrm>
            <a:off x="6096000" y="877430"/>
            <a:ext cx="0" cy="5858882"/>
          </a:xfrm>
          <a:prstGeom prst="line">
            <a:avLst/>
          </a:prstGeom>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028AC091-3857-4E59-9A9E-874419FD1409}"/>
              </a:ext>
            </a:extLst>
          </p:cNvPr>
          <p:cNvCxnSpPr>
            <a:cxnSpLocks/>
          </p:cNvCxnSpPr>
          <p:nvPr/>
        </p:nvCxnSpPr>
        <p:spPr>
          <a:xfrm flipH="1">
            <a:off x="259305" y="877430"/>
            <a:ext cx="11696134" cy="0"/>
          </a:xfrm>
          <a:prstGeom prst="line">
            <a:avLst/>
          </a:prstGeom>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9BD5819B-2E21-4B88-9F5D-11C459A2AEAA}"/>
              </a:ext>
            </a:extLst>
          </p:cNvPr>
          <p:cNvCxnSpPr/>
          <p:nvPr/>
        </p:nvCxnSpPr>
        <p:spPr>
          <a:xfrm>
            <a:off x="11955439" y="877430"/>
            <a:ext cx="0" cy="5858882"/>
          </a:xfrm>
          <a:prstGeom prst="line">
            <a:avLst/>
          </a:prstGeom>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B7CA90E4-50C0-4793-AACA-5DD6A8141F6A}"/>
              </a:ext>
            </a:extLst>
          </p:cNvPr>
          <p:cNvCxnSpPr/>
          <p:nvPr/>
        </p:nvCxnSpPr>
        <p:spPr>
          <a:xfrm>
            <a:off x="259305" y="877430"/>
            <a:ext cx="0" cy="5858882"/>
          </a:xfrm>
          <a:prstGeom prst="line">
            <a:avLst/>
          </a:prstGeom>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13BC87A2-6712-478C-B489-54308F661D43}"/>
              </a:ext>
            </a:extLst>
          </p:cNvPr>
          <p:cNvCxnSpPr>
            <a:cxnSpLocks/>
          </p:cNvCxnSpPr>
          <p:nvPr/>
        </p:nvCxnSpPr>
        <p:spPr>
          <a:xfrm flipH="1">
            <a:off x="259305" y="6736312"/>
            <a:ext cx="11696134"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0561857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7DFED7C-F99F-4128-A36B-6A1777F4F566}"/>
              </a:ext>
            </a:extLst>
          </p:cNvPr>
          <p:cNvSpPr/>
          <p:nvPr/>
        </p:nvSpPr>
        <p:spPr>
          <a:xfrm>
            <a:off x="0" y="-46913"/>
            <a:ext cx="12192000" cy="6951825"/>
          </a:xfrm>
          <a:prstGeom prst="rect">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dirty="0">
              <a:ln w="22225">
                <a:solidFill>
                  <a:schemeClr val="accent2"/>
                </a:solidFill>
                <a:prstDash val="solid"/>
              </a:ln>
              <a:solidFill>
                <a:schemeClr val="accent2">
                  <a:lumMod val="40000"/>
                  <a:lumOff val="60000"/>
                </a:schemeClr>
              </a:solidFill>
            </a:endParaRPr>
          </a:p>
        </p:txBody>
      </p:sp>
      <p:sp>
        <p:nvSpPr>
          <p:cNvPr id="9" name="TextBox 8">
            <a:extLst>
              <a:ext uri="{FF2B5EF4-FFF2-40B4-BE49-F238E27FC236}">
                <a16:creationId xmlns:a16="http://schemas.microsoft.com/office/drawing/2014/main" id="{5338BA06-7BF1-4F1B-93C5-B7E7601F6C2C}"/>
              </a:ext>
            </a:extLst>
          </p:cNvPr>
          <p:cNvSpPr txBox="1"/>
          <p:nvPr/>
        </p:nvSpPr>
        <p:spPr>
          <a:xfrm>
            <a:off x="1789044" y="9886122"/>
            <a:ext cx="1331843" cy="369332"/>
          </a:xfrm>
          <a:prstGeom prst="rect">
            <a:avLst/>
          </a:prstGeom>
          <a:noFill/>
        </p:spPr>
        <p:txBody>
          <a:bodyPr wrap="square" rtlCol="0">
            <a:spAutoFit/>
          </a:bodyPr>
          <a:lstStyle/>
          <a:p>
            <a:endParaRPr lang="en-IN" dirty="0"/>
          </a:p>
        </p:txBody>
      </p:sp>
      <p:pic>
        <p:nvPicPr>
          <p:cNvPr id="3" name="Picture 2">
            <a:extLst>
              <a:ext uri="{FF2B5EF4-FFF2-40B4-BE49-F238E27FC236}">
                <a16:creationId xmlns:a16="http://schemas.microsoft.com/office/drawing/2014/main" id="{E1711997-EDFC-441B-A86B-B5C4F297767A}"/>
              </a:ext>
            </a:extLst>
          </p:cNvPr>
          <p:cNvPicPr>
            <a:picLocks noChangeAspect="1"/>
          </p:cNvPicPr>
          <p:nvPr/>
        </p:nvPicPr>
        <p:blipFill rotWithShape="1">
          <a:blip r:embed="rId2">
            <a:alphaModFix amt="85000"/>
            <a:extLst>
              <a:ext uri="{BEBA8EAE-BF5A-486C-A8C5-ECC9F3942E4B}">
                <a14:imgProps xmlns:a14="http://schemas.microsoft.com/office/drawing/2010/main">
                  <a14:imgLayer r:embed="rId3">
                    <a14:imgEffect>
                      <a14:brightnessContrast contrast="-81000"/>
                    </a14:imgEffect>
                  </a14:imgLayer>
                </a14:imgProps>
              </a:ext>
              <a:ext uri="{28A0092B-C50C-407E-A947-70E740481C1C}">
                <a14:useLocalDpi xmlns:a14="http://schemas.microsoft.com/office/drawing/2010/main" val="0"/>
              </a:ext>
            </a:extLst>
          </a:blip>
          <a:srcRect b="10040"/>
          <a:stretch/>
        </p:blipFill>
        <p:spPr>
          <a:xfrm>
            <a:off x="-232228" y="-486321"/>
            <a:ext cx="12424228" cy="8024381"/>
          </a:xfrm>
          <a:prstGeom prst="rect">
            <a:avLst/>
          </a:prstGeom>
          <a:effectLst>
            <a:softEdge rad="749300"/>
          </a:effectLst>
        </p:spPr>
      </p:pic>
      <p:sp>
        <p:nvSpPr>
          <p:cNvPr id="8" name="Rectangle 1">
            <a:extLst>
              <a:ext uri="{FF2B5EF4-FFF2-40B4-BE49-F238E27FC236}">
                <a16:creationId xmlns:a16="http://schemas.microsoft.com/office/drawing/2014/main" id="{02D7C9FD-008D-4776-B5AB-6A1288C3B759}"/>
              </a:ext>
            </a:extLst>
          </p:cNvPr>
          <p:cNvSpPr>
            <a:spLocks noChangeArrowheads="1"/>
          </p:cNvSpPr>
          <p:nvPr/>
        </p:nvSpPr>
        <p:spPr bwMode="auto">
          <a:xfrm>
            <a:off x="856343" y="2773554"/>
            <a:ext cx="11567886" cy="40934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mj-lt"/>
              </a:rPr>
              <a:t>Data-Driven Decision Making:</a:t>
            </a:r>
            <a:endParaRPr kumimoji="0" lang="en-US" altLang="en-US" sz="2000" b="0" i="0" u="none" strike="noStrike" cap="none" normalizeH="0" baseline="0" dirty="0">
              <a:ln>
                <a:noFill/>
              </a:ln>
              <a:solidFill>
                <a:schemeClr val="tx1"/>
              </a:solidFill>
              <a:effectLst/>
              <a:latin typeface="+mj-lt"/>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2000" b="0" i="0" u="none" strike="noStrike" cap="none" normalizeH="0" baseline="0" dirty="0">
                <a:ln>
                  <a:noFill/>
                </a:ln>
                <a:solidFill>
                  <a:schemeClr val="tx1"/>
                </a:solidFill>
                <a:effectLst/>
                <a:latin typeface="+mj-lt"/>
              </a:rPr>
              <a:t>  Regularly analyze sales data to identify trends and opportunities. Use this data to make informed decisions about inventory, marketing, and customer engagement.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mj-lt"/>
              </a:rPr>
              <a:t>Customer Feedback:</a:t>
            </a:r>
            <a:endParaRPr kumimoji="0" lang="en-US" altLang="en-US" sz="2000" b="0" i="0" u="none" strike="noStrike" cap="none" normalizeH="0" baseline="0" dirty="0">
              <a:ln>
                <a:noFill/>
              </a:ln>
              <a:solidFill>
                <a:schemeClr val="tx1"/>
              </a:solidFill>
              <a:effectLst/>
              <a:latin typeface="+mj-lt"/>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2000" b="0" i="0" u="none" strike="noStrike" cap="none" normalizeH="0" baseline="0" dirty="0">
                <a:ln>
                  <a:noFill/>
                </a:ln>
                <a:solidFill>
                  <a:schemeClr val="tx1"/>
                </a:solidFill>
                <a:effectLst/>
                <a:latin typeface="+mj-lt"/>
              </a:rPr>
              <a:t> Collect and analyze customer feedback to understand their needs and preferences. Use this information to improve product offerings and customer service.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mj-lt"/>
              </a:rPr>
              <a:t>Digital Marketing:</a:t>
            </a:r>
            <a:endParaRPr kumimoji="0" lang="en-US" altLang="en-US" sz="2000" b="0" i="0" u="none" strike="noStrike" cap="none" normalizeH="0" baseline="0" dirty="0">
              <a:ln>
                <a:noFill/>
              </a:ln>
              <a:solidFill>
                <a:schemeClr val="tx1"/>
              </a:solidFill>
              <a:effectLst/>
              <a:latin typeface="+mj-lt"/>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2000" b="0" i="0" u="none" strike="noStrike" cap="none" normalizeH="0" baseline="0" dirty="0">
                <a:ln>
                  <a:noFill/>
                </a:ln>
                <a:solidFill>
                  <a:schemeClr val="tx1"/>
                </a:solidFill>
                <a:effectLst/>
                <a:latin typeface="+mj-lt"/>
              </a:rPr>
              <a:t> Invest in digital marketing strategies, including social media, email campaigns, and SEO, to reach a broader audience and drive online sales.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mj-lt"/>
              </a:rPr>
              <a:t>Training and Development:</a:t>
            </a:r>
            <a:endParaRPr kumimoji="0" lang="en-US" altLang="en-US" sz="2000" b="0" i="0" u="none" strike="noStrike" cap="none" normalizeH="0" baseline="0" dirty="0">
              <a:ln>
                <a:noFill/>
              </a:ln>
              <a:solidFill>
                <a:schemeClr val="tx1"/>
              </a:solidFill>
              <a:effectLst/>
              <a:latin typeface="+mj-lt"/>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2000" b="0" i="0" u="none" strike="noStrike" cap="none" normalizeH="0" baseline="0" dirty="0">
                <a:ln>
                  <a:noFill/>
                </a:ln>
                <a:solidFill>
                  <a:schemeClr val="tx1"/>
                </a:solidFill>
                <a:effectLst/>
                <a:latin typeface="+mj-lt"/>
              </a:rPr>
              <a:t>  Train sales and customer service teams to improve their skills and knowledge. Well-informed and motivated staff can significantly impact sales and customer satisfaction.</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a:ln>
                <a:noFill/>
              </a:ln>
              <a:solidFill>
                <a:schemeClr val="tx1"/>
              </a:solidFill>
              <a:effectLst/>
              <a:latin typeface="+mj-lt"/>
            </a:endParaRPr>
          </a:p>
        </p:txBody>
      </p:sp>
      <p:sp>
        <p:nvSpPr>
          <p:cNvPr id="14" name="Title 5">
            <a:extLst>
              <a:ext uri="{FF2B5EF4-FFF2-40B4-BE49-F238E27FC236}">
                <a16:creationId xmlns:a16="http://schemas.microsoft.com/office/drawing/2014/main" id="{0D8BA567-B932-433C-B691-BFDF90F60B3C}"/>
              </a:ext>
            </a:extLst>
          </p:cNvPr>
          <p:cNvSpPr>
            <a:spLocks noGrp="1"/>
          </p:cNvSpPr>
          <p:nvPr>
            <p:ph type="title"/>
          </p:nvPr>
        </p:nvSpPr>
        <p:spPr>
          <a:xfrm>
            <a:off x="82775" y="123371"/>
            <a:ext cx="3802744" cy="591153"/>
          </a:xfrm>
        </p:spPr>
        <p:txBody>
          <a:bodyPr>
            <a:noAutofit/>
          </a:bodyPr>
          <a:lstStyle/>
          <a:p>
            <a:r>
              <a:rPr lang="en-US" sz="1900" dirty="0"/>
              <a:t>KEY FINDINGS : SUMMARY</a:t>
            </a:r>
            <a:endParaRPr lang="en-IN" sz="1900" dirty="0"/>
          </a:p>
        </p:txBody>
      </p:sp>
      <p:sp>
        <p:nvSpPr>
          <p:cNvPr id="15" name="TextBox 14">
            <a:extLst>
              <a:ext uri="{FF2B5EF4-FFF2-40B4-BE49-F238E27FC236}">
                <a16:creationId xmlns:a16="http://schemas.microsoft.com/office/drawing/2014/main" id="{4CACDF10-7190-412D-8F71-E0A60904ABE5}"/>
              </a:ext>
            </a:extLst>
          </p:cNvPr>
          <p:cNvSpPr txBox="1"/>
          <p:nvPr/>
        </p:nvSpPr>
        <p:spPr>
          <a:xfrm>
            <a:off x="957943" y="833117"/>
            <a:ext cx="11234057" cy="1015663"/>
          </a:xfrm>
          <a:prstGeom prst="rect">
            <a:avLst/>
          </a:prstGeom>
          <a:noFill/>
        </p:spPr>
        <p:txBody>
          <a:bodyPr wrap="square" rtlCol="0">
            <a:spAutoFit/>
          </a:bodyPr>
          <a:lstStyle/>
          <a:p>
            <a:r>
              <a:rPr lang="en-US" sz="2000" dirty="0"/>
              <a:t>The Central region excels in total sales, number of orders, and product range, with a strong customer base in Office Supplies. However, the South region is more profitable and leads in average sales per order for Technology, demonstrating a focused strength despite fewer overall customers and orders.</a:t>
            </a:r>
            <a:endParaRPr lang="en-IN" sz="2000" dirty="0"/>
          </a:p>
        </p:txBody>
      </p:sp>
      <p:sp>
        <p:nvSpPr>
          <p:cNvPr id="16" name="Title 5">
            <a:extLst>
              <a:ext uri="{FF2B5EF4-FFF2-40B4-BE49-F238E27FC236}">
                <a16:creationId xmlns:a16="http://schemas.microsoft.com/office/drawing/2014/main" id="{FE44826D-3133-49F0-8F73-1C8130928AA1}"/>
              </a:ext>
            </a:extLst>
          </p:cNvPr>
          <p:cNvSpPr txBox="1">
            <a:spLocks/>
          </p:cNvSpPr>
          <p:nvPr/>
        </p:nvSpPr>
        <p:spPr>
          <a:xfrm>
            <a:off x="82775" y="2037754"/>
            <a:ext cx="3101749" cy="591153"/>
          </a:xfrm>
          <a:prstGeom prst="rect">
            <a:avLst/>
          </a:prstGeom>
          <a:solidFill>
            <a:schemeClr val="bg1"/>
          </a:solidFill>
          <a:ln w="31750" cap="sq">
            <a:solidFill>
              <a:schemeClr val="tx1">
                <a:lumMod val="75000"/>
                <a:lumOff val="25000"/>
              </a:schemeClr>
            </a:solidFill>
            <a:miter lim="800000"/>
          </a:ln>
        </p:spPr>
        <p:txBody>
          <a:bodyPr vert="horz" lIns="182880" tIns="182880" rIns="182880" bIns="182880" rtlCol="0" anchor="ctr">
            <a:normAutofit fontScale="67500" lnSpcReduction="20000"/>
          </a:bodyPr>
          <a:lstStyle>
            <a:lvl1pPr algn="ctr" defTabSz="914400" rtl="0" eaLnBrk="1" latinLnBrk="0" hangingPunct="1">
              <a:lnSpc>
                <a:spcPct val="90000"/>
              </a:lnSpc>
              <a:spcBef>
                <a:spcPct val="0"/>
              </a:spcBef>
              <a:buNone/>
              <a:defRPr sz="2800" kern="1200" cap="all" spc="200" baseline="0">
                <a:solidFill>
                  <a:schemeClr val="tx1">
                    <a:lumMod val="85000"/>
                    <a:lumOff val="15000"/>
                  </a:schemeClr>
                </a:solidFill>
                <a:latin typeface="+mj-lt"/>
                <a:ea typeface="+mj-ea"/>
                <a:cs typeface="+mj-cs"/>
              </a:defRPr>
            </a:lvl1pPr>
          </a:lstStyle>
          <a:p>
            <a:r>
              <a:rPr lang="en-US" dirty="0"/>
              <a:t>RECOMMENDATIONS</a:t>
            </a:r>
            <a:endParaRPr lang="en-IN" dirty="0"/>
          </a:p>
        </p:txBody>
      </p:sp>
    </p:spTree>
    <p:extLst>
      <p:ext uri="{BB962C8B-B14F-4D97-AF65-F5344CB8AC3E}">
        <p14:creationId xmlns:p14="http://schemas.microsoft.com/office/powerpoint/2010/main" val="23724338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7DFED7C-F99F-4128-A36B-6A1777F4F566}"/>
              </a:ext>
            </a:extLst>
          </p:cNvPr>
          <p:cNvSpPr/>
          <p:nvPr/>
        </p:nvSpPr>
        <p:spPr>
          <a:xfrm>
            <a:off x="0" y="-46913"/>
            <a:ext cx="12192000" cy="6951825"/>
          </a:xfrm>
          <a:prstGeom prst="rect">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dirty="0">
              <a:ln w="22225">
                <a:solidFill>
                  <a:schemeClr val="accent2"/>
                </a:solidFill>
                <a:prstDash val="solid"/>
              </a:ln>
              <a:solidFill>
                <a:schemeClr val="accent2">
                  <a:lumMod val="40000"/>
                  <a:lumOff val="60000"/>
                </a:schemeClr>
              </a:solidFill>
            </a:endParaRPr>
          </a:p>
        </p:txBody>
      </p:sp>
      <p:sp>
        <p:nvSpPr>
          <p:cNvPr id="9" name="TextBox 8">
            <a:extLst>
              <a:ext uri="{FF2B5EF4-FFF2-40B4-BE49-F238E27FC236}">
                <a16:creationId xmlns:a16="http://schemas.microsoft.com/office/drawing/2014/main" id="{5338BA06-7BF1-4F1B-93C5-B7E7601F6C2C}"/>
              </a:ext>
            </a:extLst>
          </p:cNvPr>
          <p:cNvSpPr txBox="1"/>
          <p:nvPr/>
        </p:nvSpPr>
        <p:spPr>
          <a:xfrm>
            <a:off x="1789044" y="9886122"/>
            <a:ext cx="1331843" cy="369332"/>
          </a:xfrm>
          <a:prstGeom prst="rect">
            <a:avLst/>
          </a:prstGeom>
          <a:noFill/>
        </p:spPr>
        <p:txBody>
          <a:bodyPr wrap="square" rtlCol="0">
            <a:spAutoFit/>
          </a:bodyPr>
          <a:lstStyle/>
          <a:p>
            <a:endParaRPr lang="en-IN" dirty="0"/>
          </a:p>
        </p:txBody>
      </p:sp>
      <p:sp>
        <p:nvSpPr>
          <p:cNvPr id="3" name="Title 2">
            <a:extLst>
              <a:ext uri="{FF2B5EF4-FFF2-40B4-BE49-F238E27FC236}">
                <a16:creationId xmlns:a16="http://schemas.microsoft.com/office/drawing/2014/main" id="{B9F6E1A0-915A-4468-81CA-B6A2DDCE05E0}"/>
              </a:ext>
            </a:extLst>
          </p:cNvPr>
          <p:cNvSpPr>
            <a:spLocks noGrp="1"/>
          </p:cNvSpPr>
          <p:nvPr>
            <p:ph type="title"/>
          </p:nvPr>
        </p:nvSpPr>
        <p:spPr>
          <a:xfrm>
            <a:off x="2231136" y="2686774"/>
            <a:ext cx="7729728" cy="1188720"/>
          </a:xfrm>
        </p:spPr>
        <p:txBody>
          <a:bodyPr/>
          <a:lstStyle/>
          <a:p>
            <a:r>
              <a:rPr lang="en-US" dirty="0"/>
              <a:t>THANK YOU</a:t>
            </a:r>
            <a:endParaRPr lang="en-IN" dirty="0"/>
          </a:p>
        </p:txBody>
      </p:sp>
    </p:spTree>
    <p:extLst>
      <p:ext uri="{BB962C8B-B14F-4D97-AF65-F5344CB8AC3E}">
        <p14:creationId xmlns:p14="http://schemas.microsoft.com/office/powerpoint/2010/main" val="31660840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135EC77E-A64E-486C-B2A5-3C1298577745}"/>
              </a:ext>
            </a:extLst>
          </p:cNvPr>
          <p:cNvGrpSpPr/>
          <p:nvPr/>
        </p:nvGrpSpPr>
        <p:grpSpPr>
          <a:xfrm>
            <a:off x="-672294" y="0"/>
            <a:ext cx="12864294" cy="6858000"/>
            <a:chOff x="-701697" y="-77312"/>
            <a:chExt cx="12832737" cy="6858000"/>
          </a:xfrm>
        </p:grpSpPr>
        <p:sp>
          <p:nvSpPr>
            <p:cNvPr id="5" name="Rectangle 4">
              <a:extLst>
                <a:ext uri="{FF2B5EF4-FFF2-40B4-BE49-F238E27FC236}">
                  <a16:creationId xmlns:a16="http://schemas.microsoft.com/office/drawing/2014/main" id="{A33D15FE-86AC-4583-A0F7-6701E2D4DE44}"/>
                </a:ext>
              </a:extLst>
            </p:cNvPr>
            <p:cNvSpPr/>
            <p:nvPr/>
          </p:nvSpPr>
          <p:spPr>
            <a:xfrm>
              <a:off x="-60960" y="-77312"/>
              <a:ext cx="12192000" cy="6858000"/>
            </a:xfrm>
            <a:prstGeom prst="rect">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7" name="Group 6">
              <a:extLst>
                <a:ext uri="{FF2B5EF4-FFF2-40B4-BE49-F238E27FC236}">
                  <a16:creationId xmlns:a16="http://schemas.microsoft.com/office/drawing/2014/main" id="{440D2BEC-162A-4123-BA08-D4246509E306}"/>
                </a:ext>
              </a:extLst>
            </p:cNvPr>
            <p:cNvGrpSpPr/>
            <p:nvPr/>
          </p:nvGrpSpPr>
          <p:grpSpPr>
            <a:xfrm>
              <a:off x="-701697" y="-67719"/>
              <a:ext cx="6692349" cy="1421693"/>
              <a:chOff x="-280608" y="-67719"/>
              <a:chExt cx="4344730" cy="1421693"/>
            </a:xfrm>
          </p:grpSpPr>
          <p:sp>
            <p:nvSpPr>
              <p:cNvPr id="11" name="Arrow: Notched Right 10">
                <a:extLst>
                  <a:ext uri="{FF2B5EF4-FFF2-40B4-BE49-F238E27FC236}">
                    <a16:creationId xmlns:a16="http://schemas.microsoft.com/office/drawing/2014/main" id="{1B7CC394-194C-4FE8-946E-E803FC83935F}"/>
                  </a:ext>
                </a:extLst>
              </p:cNvPr>
              <p:cNvSpPr/>
              <p:nvPr/>
            </p:nvSpPr>
            <p:spPr>
              <a:xfrm>
                <a:off x="-280608" y="-67719"/>
                <a:ext cx="4344730" cy="1421693"/>
              </a:xfrm>
              <a:prstGeom prst="notchedRightArrow">
                <a:avLst>
                  <a:gd name="adj1" fmla="val 50000"/>
                  <a:gd name="adj2" fmla="val 92062"/>
                </a:avLst>
              </a:prstGeom>
              <a:solidFill>
                <a:schemeClr val="bg1"/>
              </a:solidFill>
              <a:ln>
                <a:solidFill>
                  <a:schemeClr val="tx2">
                    <a:lumMod val="60000"/>
                    <a:lumOff val="40000"/>
                  </a:schemeClr>
                </a:solid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2" name="Content Placeholder 2">
                <a:extLst>
                  <a:ext uri="{FF2B5EF4-FFF2-40B4-BE49-F238E27FC236}">
                    <a16:creationId xmlns:a16="http://schemas.microsoft.com/office/drawing/2014/main" id="{C1E4E0E5-8E88-4AE2-9A29-7197E2C2AA6E}"/>
                  </a:ext>
                </a:extLst>
              </p:cNvPr>
              <p:cNvSpPr txBox="1">
                <a:spLocks/>
              </p:cNvSpPr>
              <p:nvPr/>
            </p:nvSpPr>
            <p:spPr>
              <a:xfrm>
                <a:off x="299636" y="346288"/>
                <a:ext cx="2697370" cy="681826"/>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900" kern="1200">
                    <a:solidFill>
                      <a:schemeClr val="tx1"/>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lgn="ctr">
                  <a:buNone/>
                </a:pPr>
                <a:r>
                  <a:rPr lang="en-US" sz="4000" b="1" dirty="0">
                    <a:ln>
                      <a:solidFill>
                        <a:schemeClr val="tx1"/>
                      </a:solidFill>
                    </a:ln>
                    <a:solidFill>
                      <a:schemeClr val="bg1"/>
                    </a:solidFill>
                    <a:latin typeface="Calibri" panose="020F0502020204030204" pitchFamily="34" charset="0"/>
                    <a:cs typeface="Calibri" panose="020F0502020204030204" pitchFamily="34" charset="0"/>
                  </a:rPr>
                  <a:t>AGENDA</a:t>
                </a:r>
              </a:p>
            </p:txBody>
          </p:sp>
        </p:grpSp>
        <p:sp>
          <p:nvSpPr>
            <p:cNvPr id="2" name="Flowchart: Connector 1">
              <a:extLst>
                <a:ext uri="{FF2B5EF4-FFF2-40B4-BE49-F238E27FC236}">
                  <a16:creationId xmlns:a16="http://schemas.microsoft.com/office/drawing/2014/main" id="{B722F527-9D7D-4716-BFB1-DF169724D8E3}"/>
                </a:ext>
              </a:extLst>
            </p:cNvPr>
            <p:cNvSpPr/>
            <p:nvPr/>
          </p:nvSpPr>
          <p:spPr>
            <a:xfrm>
              <a:off x="1091821" y="1719618"/>
              <a:ext cx="614149" cy="614149"/>
            </a:xfrm>
            <a:custGeom>
              <a:avLst/>
              <a:gdLst>
                <a:gd name="connsiteX0" fmla="*/ 0 w 614149"/>
                <a:gd name="connsiteY0" fmla="*/ 307075 h 614149"/>
                <a:gd name="connsiteX1" fmla="*/ 307075 w 614149"/>
                <a:gd name="connsiteY1" fmla="*/ 0 h 614149"/>
                <a:gd name="connsiteX2" fmla="*/ 614150 w 614149"/>
                <a:gd name="connsiteY2" fmla="*/ 307075 h 614149"/>
                <a:gd name="connsiteX3" fmla="*/ 307075 w 614149"/>
                <a:gd name="connsiteY3" fmla="*/ 614150 h 614149"/>
                <a:gd name="connsiteX4" fmla="*/ 0 w 614149"/>
                <a:gd name="connsiteY4" fmla="*/ 307075 h 6141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4149" h="614149" fill="none" extrusionOk="0">
                  <a:moveTo>
                    <a:pt x="0" y="307075"/>
                  </a:moveTo>
                  <a:cubicBezTo>
                    <a:pt x="20949" y="134799"/>
                    <a:pt x="161950" y="13411"/>
                    <a:pt x="307075" y="0"/>
                  </a:cubicBezTo>
                  <a:cubicBezTo>
                    <a:pt x="467716" y="-2469"/>
                    <a:pt x="634246" y="142019"/>
                    <a:pt x="614150" y="307075"/>
                  </a:cubicBezTo>
                  <a:cubicBezTo>
                    <a:pt x="620321" y="476051"/>
                    <a:pt x="467348" y="624040"/>
                    <a:pt x="307075" y="614150"/>
                  </a:cubicBezTo>
                  <a:cubicBezTo>
                    <a:pt x="149344" y="650612"/>
                    <a:pt x="2598" y="503164"/>
                    <a:pt x="0" y="307075"/>
                  </a:cubicBezTo>
                  <a:close/>
                </a:path>
                <a:path w="614149" h="614149" stroke="0" extrusionOk="0">
                  <a:moveTo>
                    <a:pt x="0" y="307075"/>
                  </a:moveTo>
                  <a:cubicBezTo>
                    <a:pt x="31566" y="109227"/>
                    <a:pt x="125261" y="10635"/>
                    <a:pt x="307075" y="0"/>
                  </a:cubicBezTo>
                  <a:cubicBezTo>
                    <a:pt x="473065" y="-17722"/>
                    <a:pt x="590419" y="167023"/>
                    <a:pt x="614150" y="307075"/>
                  </a:cubicBezTo>
                  <a:cubicBezTo>
                    <a:pt x="621258" y="493175"/>
                    <a:pt x="476817" y="609460"/>
                    <a:pt x="307075" y="614150"/>
                  </a:cubicBezTo>
                  <a:cubicBezTo>
                    <a:pt x="135059" y="633674"/>
                    <a:pt x="-39404" y="466251"/>
                    <a:pt x="0" y="307075"/>
                  </a:cubicBezTo>
                  <a:close/>
                </a:path>
              </a:pathLst>
            </a:custGeom>
            <a:gradFill flip="none" rotWithShape="1">
              <a:gsLst>
                <a:gs pos="0">
                  <a:srgbClr val="F6A21D">
                    <a:shade val="30000"/>
                    <a:satMod val="115000"/>
                  </a:srgbClr>
                </a:gs>
                <a:gs pos="100000">
                  <a:srgbClr val="002060"/>
                </a:gs>
              </a:gsLst>
              <a:lin ang="16200000" scaled="1"/>
              <a:tileRect/>
            </a:gradFill>
            <a:ln>
              <a:solidFill>
                <a:schemeClr val="accent1">
                  <a:shade val="50000"/>
                </a:schemeClr>
              </a:solidFill>
              <a:extLst>
                <a:ext uri="{C807C97D-BFC1-408E-A445-0C87EB9F89A2}">
                  <ask:lineSketchStyleProps xmlns:ask="http://schemas.microsoft.com/office/drawing/2018/sketchyshapes" sd="2091018771">
                    <a:prstGeom prst="flowChartConnector">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01</a:t>
              </a:r>
              <a:endParaRPr lang="en-IN" dirty="0"/>
            </a:p>
          </p:txBody>
        </p:sp>
        <p:sp>
          <p:nvSpPr>
            <p:cNvPr id="15" name="Flowchart: Connector 14">
              <a:extLst>
                <a:ext uri="{FF2B5EF4-FFF2-40B4-BE49-F238E27FC236}">
                  <a16:creationId xmlns:a16="http://schemas.microsoft.com/office/drawing/2014/main" id="{83A6A5FB-7750-4D1E-8012-EC6F3534A0D2}"/>
                </a:ext>
              </a:extLst>
            </p:cNvPr>
            <p:cNvSpPr/>
            <p:nvPr/>
          </p:nvSpPr>
          <p:spPr>
            <a:xfrm>
              <a:off x="1091821" y="2610085"/>
              <a:ext cx="614149" cy="614149"/>
            </a:xfrm>
            <a:custGeom>
              <a:avLst/>
              <a:gdLst>
                <a:gd name="connsiteX0" fmla="*/ 0 w 614149"/>
                <a:gd name="connsiteY0" fmla="*/ 307075 h 614149"/>
                <a:gd name="connsiteX1" fmla="*/ 307075 w 614149"/>
                <a:gd name="connsiteY1" fmla="*/ 0 h 614149"/>
                <a:gd name="connsiteX2" fmla="*/ 614150 w 614149"/>
                <a:gd name="connsiteY2" fmla="*/ 307075 h 614149"/>
                <a:gd name="connsiteX3" fmla="*/ 307075 w 614149"/>
                <a:gd name="connsiteY3" fmla="*/ 614150 h 614149"/>
                <a:gd name="connsiteX4" fmla="*/ 0 w 614149"/>
                <a:gd name="connsiteY4" fmla="*/ 307075 h 6141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4149" h="614149" fill="none" extrusionOk="0">
                  <a:moveTo>
                    <a:pt x="0" y="307075"/>
                  </a:moveTo>
                  <a:cubicBezTo>
                    <a:pt x="20949" y="134799"/>
                    <a:pt x="161950" y="13411"/>
                    <a:pt x="307075" y="0"/>
                  </a:cubicBezTo>
                  <a:cubicBezTo>
                    <a:pt x="467716" y="-2469"/>
                    <a:pt x="634246" y="142019"/>
                    <a:pt x="614150" y="307075"/>
                  </a:cubicBezTo>
                  <a:cubicBezTo>
                    <a:pt x="620321" y="476051"/>
                    <a:pt x="467348" y="624040"/>
                    <a:pt x="307075" y="614150"/>
                  </a:cubicBezTo>
                  <a:cubicBezTo>
                    <a:pt x="149344" y="650612"/>
                    <a:pt x="2598" y="503164"/>
                    <a:pt x="0" y="307075"/>
                  </a:cubicBezTo>
                  <a:close/>
                </a:path>
                <a:path w="614149" h="614149" stroke="0" extrusionOk="0">
                  <a:moveTo>
                    <a:pt x="0" y="307075"/>
                  </a:moveTo>
                  <a:cubicBezTo>
                    <a:pt x="31566" y="109227"/>
                    <a:pt x="125261" y="10635"/>
                    <a:pt x="307075" y="0"/>
                  </a:cubicBezTo>
                  <a:cubicBezTo>
                    <a:pt x="473065" y="-17722"/>
                    <a:pt x="590419" y="167023"/>
                    <a:pt x="614150" y="307075"/>
                  </a:cubicBezTo>
                  <a:cubicBezTo>
                    <a:pt x="621258" y="493175"/>
                    <a:pt x="476817" y="609460"/>
                    <a:pt x="307075" y="614150"/>
                  </a:cubicBezTo>
                  <a:cubicBezTo>
                    <a:pt x="135059" y="633674"/>
                    <a:pt x="-39404" y="466251"/>
                    <a:pt x="0" y="307075"/>
                  </a:cubicBezTo>
                  <a:close/>
                </a:path>
              </a:pathLst>
            </a:custGeom>
            <a:gradFill flip="none" rotWithShape="1">
              <a:gsLst>
                <a:gs pos="0">
                  <a:srgbClr val="F6A21D">
                    <a:shade val="30000"/>
                    <a:satMod val="115000"/>
                  </a:srgbClr>
                </a:gs>
                <a:gs pos="100000">
                  <a:srgbClr val="002060"/>
                </a:gs>
              </a:gsLst>
              <a:lin ang="16200000" scaled="1"/>
              <a:tileRect/>
            </a:gradFill>
            <a:ln>
              <a:solidFill>
                <a:schemeClr val="accent1">
                  <a:shade val="50000"/>
                </a:schemeClr>
              </a:solidFill>
              <a:extLst>
                <a:ext uri="{C807C97D-BFC1-408E-A445-0C87EB9F89A2}">
                  <ask:lineSketchStyleProps xmlns:ask="http://schemas.microsoft.com/office/drawing/2018/sketchyshapes" sd="2091018771">
                    <a:prstGeom prst="flowChartConnector">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02</a:t>
              </a:r>
              <a:endParaRPr lang="en-IN" dirty="0"/>
            </a:p>
          </p:txBody>
        </p:sp>
        <p:sp>
          <p:nvSpPr>
            <p:cNvPr id="16" name="Flowchart: Connector 15">
              <a:extLst>
                <a:ext uri="{FF2B5EF4-FFF2-40B4-BE49-F238E27FC236}">
                  <a16:creationId xmlns:a16="http://schemas.microsoft.com/office/drawing/2014/main" id="{825B0F81-5733-44C7-8C48-928A6EC3619F}"/>
                </a:ext>
              </a:extLst>
            </p:cNvPr>
            <p:cNvSpPr/>
            <p:nvPr/>
          </p:nvSpPr>
          <p:spPr>
            <a:xfrm>
              <a:off x="1091821" y="3456839"/>
              <a:ext cx="614149" cy="614149"/>
            </a:xfrm>
            <a:custGeom>
              <a:avLst/>
              <a:gdLst>
                <a:gd name="connsiteX0" fmla="*/ 0 w 614149"/>
                <a:gd name="connsiteY0" fmla="*/ 307075 h 614149"/>
                <a:gd name="connsiteX1" fmla="*/ 307075 w 614149"/>
                <a:gd name="connsiteY1" fmla="*/ 0 h 614149"/>
                <a:gd name="connsiteX2" fmla="*/ 614150 w 614149"/>
                <a:gd name="connsiteY2" fmla="*/ 307075 h 614149"/>
                <a:gd name="connsiteX3" fmla="*/ 307075 w 614149"/>
                <a:gd name="connsiteY3" fmla="*/ 614150 h 614149"/>
                <a:gd name="connsiteX4" fmla="*/ 0 w 614149"/>
                <a:gd name="connsiteY4" fmla="*/ 307075 h 6141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4149" h="614149" fill="none" extrusionOk="0">
                  <a:moveTo>
                    <a:pt x="0" y="307075"/>
                  </a:moveTo>
                  <a:cubicBezTo>
                    <a:pt x="20949" y="134799"/>
                    <a:pt x="161950" y="13411"/>
                    <a:pt x="307075" y="0"/>
                  </a:cubicBezTo>
                  <a:cubicBezTo>
                    <a:pt x="467716" y="-2469"/>
                    <a:pt x="634246" y="142019"/>
                    <a:pt x="614150" y="307075"/>
                  </a:cubicBezTo>
                  <a:cubicBezTo>
                    <a:pt x="620321" y="476051"/>
                    <a:pt x="467348" y="624040"/>
                    <a:pt x="307075" y="614150"/>
                  </a:cubicBezTo>
                  <a:cubicBezTo>
                    <a:pt x="149344" y="650612"/>
                    <a:pt x="2598" y="503164"/>
                    <a:pt x="0" y="307075"/>
                  </a:cubicBezTo>
                  <a:close/>
                </a:path>
                <a:path w="614149" h="614149" stroke="0" extrusionOk="0">
                  <a:moveTo>
                    <a:pt x="0" y="307075"/>
                  </a:moveTo>
                  <a:cubicBezTo>
                    <a:pt x="31566" y="109227"/>
                    <a:pt x="125261" y="10635"/>
                    <a:pt x="307075" y="0"/>
                  </a:cubicBezTo>
                  <a:cubicBezTo>
                    <a:pt x="473065" y="-17722"/>
                    <a:pt x="590419" y="167023"/>
                    <a:pt x="614150" y="307075"/>
                  </a:cubicBezTo>
                  <a:cubicBezTo>
                    <a:pt x="621258" y="493175"/>
                    <a:pt x="476817" y="609460"/>
                    <a:pt x="307075" y="614150"/>
                  </a:cubicBezTo>
                  <a:cubicBezTo>
                    <a:pt x="135059" y="633674"/>
                    <a:pt x="-39404" y="466251"/>
                    <a:pt x="0" y="307075"/>
                  </a:cubicBezTo>
                  <a:close/>
                </a:path>
              </a:pathLst>
            </a:custGeom>
            <a:gradFill flip="none" rotWithShape="1">
              <a:gsLst>
                <a:gs pos="0">
                  <a:srgbClr val="F6A21D">
                    <a:shade val="30000"/>
                    <a:satMod val="115000"/>
                  </a:srgbClr>
                </a:gs>
                <a:gs pos="100000">
                  <a:srgbClr val="002060"/>
                </a:gs>
              </a:gsLst>
              <a:lin ang="16200000" scaled="1"/>
              <a:tileRect/>
            </a:gradFill>
            <a:ln>
              <a:solidFill>
                <a:schemeClr val="accent1">
                  <a:shade val="50000"/>
                </a:schemeClr>
              </a:solidFill>
              <a:extLst>
                <a:ext uri="{C807C97D-BFC1-408E-A445-0C87EB9F89A2}">
                  <ask:lineSketchStyleProps xmlns:ask="http://schemas.microsoft.com/office/drawing/2018/sketchyshapes" sd="2091018771">
                    <a:prstGeom prst="flowChartConnector">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03</a:t>
              </a:r>
              <a:endParaRPr lang="en-IN" dirty="0"/>
            </a:p>
          </p:txBody>
        </p:sp>
        <p:sp>
          <p:nvSpPr>
            <p:cNvPr id="17" name="Flowchart: Connector 16">
              <a:extLst>
                <a:ext uri="{FF2B5EF4-FFF2-40B4-BE49-F238E27FC236}">
                  <a16:creationId xmlns:a16="http://schemas.microsoft.com/office/drawing/2014/main" id="{A252E3A0-2757-45E9-97BF-B57F19119514}"/>
                </a:ext>
              </a:extLst>
            </p:cNvPr>
            <p:cNvSpPr/>
            <p:nvPr/>
          </p:nvSpPr>
          <p:spPr>
            <a:xfrm>
              <a:off x="1091820" y="4353610"/>
              <a:ext cx="614149" cy="614149"/>
            </a:xfrm>
            <a:custGeom>
              <a:avLst/>
              <a:gdLst>
                <a:gd name="connsiteX0" fmla="*/ 0 w 614149"/>
                <a:gd name="connsiteY0" fmla="*/ 307075 h 614149"/>
                <a:gd name="connsiteX1" fmla="*/ 307075 w 614149"/>
                <a:gd name="connsiteY1" fmla="*/ 0 h 614149"/>
                <a:gd name="connsiteX2" fmla="*/ 614150 w 614149"/>
                <a:gd name="connsiteY2" fmla="*/ 307075 h 614149"/>
                <a:gd name="connsiteX3" fmla="*/ 307075 w 614149"/>
                <a:gd name="connsiteY3" fmla="*/ 614150 h 614149"/>
                <a:gd name="connsiteX4" fmla="*/ 0 w 614149"/>
                <a:gd name="connsiteY4" fmla="*/ 307075 h 6141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4149" h="614149" fill="none" extrusionOk="0">
                  <a:moveTo>
                    <a:pt x="0" y="307075"/>
                  </a:moveTo>
                  <a:cubicBezTo>
                    <a:pt x="20949" y="134799"/>
                    <a:pt x="161950" y="13411"/>
                    <a:pt x="307075" y="0"/>
                  </a:cubicBezTo>
                  <a:cubicBezTo>
                    <a:pt x="467716" y="-2469"/>
                    <a:pt x="634246" y="142019"/>
                    <a:pt x="614150" y="307075"/>
                  </a:cubicBezTo>
                  <a:cubicBezTo>
                    <a:pt x="620321" y="476051"/>
                    <a:pt x="467348" y="624040"/>
                    <a:pt x="307075" y="614150"/>
                  </a:cubicBezTo>
                  <a:cubicBezTo>
                    <a:pt x="149344" y="650612"/>
                    <a:pt x="2598" y="503164"/>
                    <a:pt x="0" y="307075"/>
                  </a:cubicBezTo>
                  <a:close/>
                </a:path>
                <a:path w="614149" h="614149" stroke="0" extrusionOk="0">
                  <a:moveTo>
                    <a:pt x="0" y="307075"/>
                  </a:moveTo>
                  <a:cubicBezTo>
                    <a:pt x="31566" y="109227"/>
                    <a:pt x="125261" y="10635"/>
                    <a:pt x="307075" y="0"/>
                  </a:cubicBezTo>
                  <a:cubicBezTo>
                    <a:pt x="473065" y="-17722"/>
                    <a:pt x="590419" y="167023"/>
                    <a:pt x="614150" y="307075"/>
                  </a:cubicBezTo>
                  <a:cubicBezTo>
                    <a:pt x="621258" y="493175"/>
                    <a:pt x="476817" y="609460"/>
                    <a:pt x="307075" y="614150"/>
                  </a:cubicBezTo>
                  <a:cubicBezTo>
                    <a:pt x="135059" y="633674"/>
                    <a:pt x="-39404" y="466251"/>
                    <a:pt x="0" y="307075"/>
                  </a:cubicBezTo>
                  <a:close/>
                </a:path>
              </a:pathLst>
            </a:custGeom>
            <a:gradFill flip="none" rotWithShape="1">
              <a:gsLst>
                <a:gs pos="0">
                  <a:srgbClr val="F6A21D">
                    <a:shade val="30000"/>
                    <a:satMod val="115000"/>
                  </a:srgbClr>
                </a:gs>
                <a:gs pos="100000">
                  <a:srgbClr val="002060"/>
                </a:gs>
              </a:gsLst>
              <a:lin ang="16200000" scaled="1"/>
              <a:tileRect/>
            </a:gradFill>
            <a:ln>
              <a:solidFill>
                <a:schemeClr val="accent1">
                  <a:shade val="50000"/>
                </a:schemeClr>
              </a:solidFill>
              <a:extLst>
                <a:ext uri="{C807C97D-BFC1-408E-A445-0C87EB9F89A2}">
                  <ask:lineSketchStyleProps xmlns:ask="http://schemas.microsoft.com/office/drawing/2018/sketchyshapes" sd="2091018771">
                    <a:prstGeom prst="flowChartConnector">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04</a:t>
              </a:r>
              <a:endParaRPr lang="en-IN" dirty="0"/>
            </a:p>
          </p:txBody>
        </p:sp>
        <p:sp>
          <p:nvSpPr>
            <p:cNvPr id="18" name="Flowchart: Connector 17">
              <a:extLst>
                <a:ext uri="{FF2B5EF4-FFF2-40B4-BE49-F238E27FC236}">
                  <a16:creationId xmlns:a16="http://schemas.microsoft.com/office/drawing/2014/main" id="{3CA7D3ED-710E-4B0D-AB4A-D4AAB38F2D36}"/>
                </a:ext>
              </a:extLst>
            </p:cNvPr>
            <p:cNvSpPr/>
            <p:nvPr/>
          </p:nvSpPr>
          <p:spPr>
            <a:xfrm>
              <a:off x="1091819" y="5244077"/>
              <a:ext cx="614149" cy="614149"/>
            </a:xfrm>
            <a:custGeom>
              <a:avLst/>
              <a:gdLst>
                <a:gd name="connsiteX0" fmla="*/ 0 w 614149"/>
                <a:gd name="connsiteY0" fmla="*/ 307075 h 614149"/>
                <a:gd name="connsiteX1" fmla="*/ 307075 w 614149"/>
                <a:gd name="connsiteY1" fmla="*/ 0 h 614149"/>
                <a:gd name="connsiteX2" fmla="*/ 614150 w 614149"/>
                <a:gd name="connsiteY2" fmla="*/ 307075 h 614149"/>
                <a:gd name="connsiteX3" fmla="*/ 307075 w 614149"/>
                <a:gd name="connsiteY3" fmla="*/ 614150 h 614149"/>
                <a:gd name="connsiteX4" fmla="*/ 0 w 614149"/>
                <a:gd name="connsiteY4" fmla="*/ 307075 h 6141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4149" h="614149" fill="none" extrusionOk="0">
                  <a:moveTo>
                    <a:pt x="0" y="307075"/>
                  </a:moveTo>
                  <a:cubicBezTo>
                    <a:pt x="20949" y="134799"/>
                    <a:pt x="161950" y="13411"/>
                    <a:pt x="307075" y="0"/>
                  </a:cubicBezTo>
                  <a:cubicBezTo>
                    <a:pt x="467716" y="-2469"/>
                    <a:pt x="634246" y="142019"/>
                    <a:pt x="614150" y="307075"/>
                  </a:cubicBezTo>
                  <a:cubicBezTo>
                    <a:pt x="620321" y="476051"/>
                    <a:pt x="467348" y="624040"/>
                    <a:pt x="307075" y="614150"/>
                  </a:cubicBezTo>
                  <a:cubicBezTo>
                    <a:pt x="149344" y="650612"/>
                    <a:pt x="2598" y="503164"/>
                    <a:pt x="0" y="307075"/>
                  </a:cubicBezTo>
                  <a:close/>
                </a:path>
                <a:path w="614149" h="614149" stroke="0" extrusionOk="0">
                  <a:moveTo>
                    <a:pt x="0" y="307075"/>
                  </a:moveTo>
                  <a:cubicBezTo>
                    <a:pt x="31566" y="109227"/>
                    <a:pt x="125261" y="10635"/>
                    <a:pt x="307075" y="0"/>
                  </a:cubicBezTo>
                  <a:cubicBezTo>
                    <a:pt x="473065" y="-17722"/>
                    <a:pt x="590419" y="167023"/>
                    <a:pt x="614150" y="307075"/>
                  </a:cubicBezTo>
                  <a:cubicBezTo>
                    <a:pt x="621258" y="493175"/>
                    <a:pt x="476817" y="609460"/>
                    <a:pt x="307075" y="614150"/>
                  </a:cubicBezTo>
                  <a:cubicBezTo>
                    <a:pt x="135059" y="633674"/>
                    <a:pt x="-39404" y="466251"/>
                    <a:pt x="0" y="307075"/>
                  </a:cubicBezTo>
                  <a:close/>
                </a:path>
              </a:pathLst>
            </a:custGeom>
            <a:gradFill flip="none" rotWithShape="1">
              <a:gsLst>
                <a:gs pos="0">
                  <a:srgbClr val="F6A21D">
                    <a:shade val="30000"/>
                    <a:satMod val="115000"/>
                  </a:srgbClr>
                </a:gs>
                <a:gs pos="100000">
                  <a:srgbClr val="002060"/>
                </a:gs>
              </a:gsLst>
              <a:lin ang="16200000" scaled="1"/>
              <a:tileRect/>
            </a:gradFill>
            <a:ln>
              <a:solidFill>
                <a:schemeClr val="accent1">
                  <a:shade val="50000"/>
                </a:schemeClr>
              </a:solidFill>
              <a:extLst>
                <a:ext uri="{C807C97D-BFC1-408E-A445-0C87EB9F89A2}">
                  <ask:lineSketchStyleProps xmlns:ask="http://schemas.microsoft.com/office/drawing/2018/sketchyshapes" sd="2091018771">
                    <a:prstGeom prst="flowChartConnector">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05</a:t>
              </a:r>
              <a:endParaRPr lang="en-IN" dirty="0"/>
            </a:p>
          </p:txBody>
        </p:sp>
        <p:sp>
          <p:nvSpPr>
            <p:cNvPr id="21" name="Flowchart: Connector 20">
              <a:extLst>
                <a:ext uri="{FF2B5EF4-FFF2-40B4-BE49-F238E27FC236}">
                  <a16:creationId xmlns:a16="http://schemas.microsoft.com/office/drawing/2014/main" id="{1C518B18-687F-4AAD-8F96-0A7F6BB24F39}"/>
                </a:ext>
              </a:extLst>
            </p:cNvPr>
            <p:cNvSpPr/>
            <p:nvPr/>
          </p:nvSpPr>
          <p:spPr>
            <a:xfrm>
              <a:off x="5688119" y="1004205"/>
              <a:ext cx="614149" cy="614149"/>
            </a:xfrm>
            <a:custGeom>
              <a:avLst/>
              <a:gdLst>
                <a:gd name="connsiteX0" fmla="*/ 0 w 614149"/>
                <a:gd name="connsiteY0" fmla="*/ 307075 h 614149"/>
                <a:gd name="connsiteX1" fmla="*/ 307075 w 614149"/>
                <a:gd name="connsiteY1" fmla="*/ 0 h 614149"/>
                <a:gd name="connsiteX2" fmla="*/ 614150 w 614149"/>
                <a:gd name="connsiteY2" fmla="*/ 307075 h 614149"/>
                <a:gd name="connsiteX3" fmla="*/ 307075 w 614149"/>
                <a:gd name="connsiteY3" fmla="*/ 614150 h 614149"/>
                <a:gd name="connsiteX4" fmla="*/ 0 w 614149"/>
                <a:gd name="connsiteY4" fmla="*/ 307075 h 6141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4149" h="614149" fill="none" extrusionOk="0">
                  <a:moveTo>
                    <a:pt x="0" y="307075"/>
                  </a:moveTo>
                  <a:cubicBezTo>
                    <a:pt x="20949" y="134799"/>
                    <a:pt x="161950" y="13411"/>
                    <a:pt x="307075" y="0"/>
                  </a:cubicBezTo>
                  <a:cubicBezTo>
                    <a:pt x="467716" y="-2469"/>
                    <a:pt x="634246" y="142019"/>
                    <a:pt x="614150" y="307075"/>
                  </a:cubicBezTo>
                  <a:cubicBezTo>
                    <a:pt x="620321" y="476051"/>
                    <a:pt x="467348" y="624040"/>
                    <a:pt x="307075" y="614150"/>
                  </a:cubicBezTo>
                  <a:cubicBezTo>
                    <a:pt x="149344" y="650612"/>
                    <a:pt x="2598" y="503164"/>
                    <a:pt x="0" y="307075"/>
                  </a:cubicBezTo>
                  <a:close/>
                </a:path>
                <a:path w="614149" h="614149" stroke="0" extrusionOk="0">
                  <a:moveTo>
                    <a:pt x="0" y="307075"/>
                  </a:moveTo>
                  <a:cubicBezTo>
                    <a:pt x="31566" y="109227"/>
                    <a:pt x="125261" y="10635"/>
                    <a:pt x="307075" y="0"/>
                  </a:cubicBezTo>
                  <a:cubicBezTo>
                    <a:pt x="473065" y="-17722"/>
                    <a:pt x="590419" y="167023"/>
                    <a:pt x="614150" y="307075"/>
                  </a:cubicBezTo>
                  <a:cubicBezTo>
                    <a:pt x="621258" y="493175"/>
                    <a:pt x="476817" y="609460"/>
                    <a:pt x="307075" y="614150"/>
                  </a:cubicBezTo>
                  <a:cubicBezTo>
                    <a:pt x="135059" y="633674"/>
                    <a:pt x="-39404" y="466251"/>
                    <a:pt x="0" y="307075"/>
                  </a:cubicBezTo>
                  <a:close/>
                </a:path>
              </a:pathLst>
            </a:custGeom>
            <a:gradFill flip="none" rotWithShape="1">
              <a:gsLst>
                <a:gs pos="0">
                  <a:srgbClr val="F6A21D">
                    <a:shade val="30000"/>
                    <a:satMod val="115000"/>
                  </a:srgbClr>
                </a:gs>
                <a:gs pos="100000">
                  <a:srgbClr val="002060"/>
                </a:gs>
              </a:gsLst>
              <a:lin ang="16200000" scaled="1"/>
              <a:tileRect/>
            </a:gradFill>
            <a:ln>
              <a:solidFill>
                <a:schemeClr val="accent1">
                  <a:shade val="50000"/>
                </a:schemeClr>
              </a:solidFill>
              <a:extLst>
                <a:ext uri="{C807C97D-BFC1-408E-A445-0C87EB9F89A2}">
                  <ask:lineSketchStyleProps xmlns:ask="http://schemas.microsoft.com/office/drawing/2018/sketchyshapes" sd="2091018771">
                    <a:prstGeom prst="flowChartConnector">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06</a:t>
              </a:r>
              <a:endParaRPr lang="en-IN" dirty="0"/>
            </a:p>
          </p:txBody>
        </p:sp>
        <p:sp>
          <p:nvSpPr>
            <p:cNvPr id="22" name="Flowchart: Connector 21">
              <a:extLst>
                <a:ext uri="{FF2B5EF4-FFF2-40B4-BE49-F238E27FC236}">
                  <a16:creationId xmlns:a16="http://schemas.microsoft.com/office/drawing/2014/main" id="{DB6638A0-BE19-41A7-A812-E78A88F771E9}"/>
                </a:ext>
              </a:extLst>
            </p:cNvPr>
            <p:cNvSpPr/>
            <p:nvPr/>
          </p:nvSpPr>
          <p:spPr>
            <a:xfrm>
              <a:off x="5683578" y="6008427"/>
              <a:ext cx="614149" cy="614149"/>
            </a:xfrm>
            <a:custGeom>
              <a:avLst/>
              <a:gdLst>
                <a:gd name="connsiteX0" fmla="*/ 0 w 614149"/>
                <a:gd name="connsiteY0" fmla="*/ 307075 h 614149"/>
                <a:gd name="connsiteX1" fmla="*/ 307075 w 614149"/>
                <a:gd name="connsiteY1" fmla="*/ 0 h 614149"/>
                <a:gd name="connsiteX2" fmla="*/ 614150 w 614149"/>
                <a:gd name="connsiteY2" fmla="*/ 307075 h 614149"/>
                <a:gd name="connsiteX3" fmla="*/ 307075 w 614149"/>
                <a:gd name="connsiteY3" fmla="*/ 614150 h 614149"/>
                <a:gd name="connsiteX4" fmla="*/ 0 w 614149"/>
                <a:gd name="connsiteY4" fmla="*/ 307075 h 6141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4149" h="614149" fill="none" extrusionOk="0">
                  <a:moveTo>
                    <a:pt x="0" y="307075"/>
                  </a:moveTo>
                  <a:cubicBezTo>
                    <a:pt x="20949" y="134799"/>
                    <a:pt x="161950" y="13411"/>
                    <a:pt x="307075" y="0"/>
                  </a:cubicBezTo>
                  <a:cubicBezTo>
                    <a:pt x="467716" y="-2469"/>
                    <a:pt x="634246" y="142019"/>
                    <a:pt x="614150" y="307075"/>
                  </a:cubicBezTo>
                  <a:cubicBezTo>
                    <a:pt x="620321" y="476051"/>
                    <a:pt x="467348" y="624040"/>
                    <a:pt x="307075" y="614150"/>
                  </a:cubicBezTo>
                  <a:cubicBezTo>
                    <a:pt x="149344" y="650612"/>
                    <a:pt x="2598" y="503164"/>
                    <a:pt x="0" y="307075"/>
                  </a:cubicBezTo>
                  <a:close/>
                </a:path>
                <a:path w="614149" h="614149" stroke="0" extrusionOk="0">
                  <a:moveTo>
                    <a:pt x="0" y="307075"/>
                  </a:moveTo>
                  <a:cubicBezTo>
                    <a:pt x="31566" y="109227"/>
                    <a:pt x="125261" y="10635"/>
                    <a:pt x="307075" y="0"/>
                  </a:cubicBezTo>
                  <a:cubicBezTo>
                    <a:pt x="473065" y="-17722"/>
                    <a:pt x="590419" y="167023"/>
                    <a:pt x="614150" y="307075"/>
                  </a:cubicBezTo>
                  <a:cubicBezTo>
                    <a:pt x="621258" y="493175"/>
                    <a:pt x="476817" y="609460"/>
                    <a:pt x="307075" y="614150"/>
                  </a:cubicBezTo>
                  <a:cubicBezTo>
                    <a:pt x="135059" y="633674"/>
                    <a:pt x="-39404" y="466251"/>
                    <a:pt x="0" y="307075"/>
                  </a:cubicBezTo>
                  <a:close/>
                </a:path>
              </a:pathLst>
            </a:custGeom>
            <a:gradFill flip="none" rotWithShape="1">
              <a:gsLst>
                <a:gs pos="0">
                  <a:srgbClr val="F6A21D">
                    <a:shade val="30000"/>
                    <a:satMod val="115000"/>
                  </a:srgbClr>
                </a:gs>
                <a:gs pos="100000">
                  <a:srgbClr val="002060"/>
                </a:gs>
              </a:gsLst>
              <a:lin ang="16200000" scaled="1"/>
              <a:tileRect/>
            </a:gradFill>
            <a:ln>
              <a:solidFill>
                <a:schemeClr val="accent1">
                  <a:shade val="50000"/>
                </a:schemeClr>
              </a:solidFill>
              <a:extLst>
                <a:ext uri="{C807C97D-BFC1-408E-A445-0C87EB9F89A2}">
                  <ask:lineSketchStyleProps xmlns:ask="http://schemas.microsoft.com/office/drawing/2018/sketchyshapes" sd="2091018771">
                    <a:prstGeom prst="flowChartConnector">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11</a:t>
              </a:r>
              <a:endParaRPr lang="en-IN" dirty="0"/>
            </a:p>
          </p:txBody>
        </p:sp>
        <p:sp>
          <p:nvSpPr>
            <p:cNvPr id="23" name="Flowchart: Connector 22">
              <a:extLst>
                <a:ext uri="{FF2B5EF4-FFF2-40B4-BE49-F238E27FC236}">
                  <a16:creationId xmlns:a16="http://schemas.microsoft.com/office/drawing/2014/main" id="{5EC3D0CA-C746-4683-8286-AA74BC5775AF}"/>
                </a:ext>
              </a:extLst>
            </p:cNvPr>
            <p:cNvSpPr/>
            <p:nvPr/>
          </p:nvSpPr>
          <p:spPr>
            <a:xfrm>
              <a:off x="5683578" y="4831710"/>
              <a:ext cx="614149" cy="614149"/>
            </a:xfrm>
            <a:custGeom>
              <a:avLst/>
              <a:gdLst>
                <a:gd name="connsiteX0" fmla="*/ 0 w 614149"/>
                <a:gd name="connsiteY0" fmla="*/ 307075 h 614149"/>
                <a:gd name="connsiteX1" fmla="*/ 307075 w 614149"/>
                <a:gd name="connsiteY1" fmla="*/ 0 h 614149"/>
                <a:gd name="connsiteX2" fmla="*/ 614150 w 614149"/>
                <a:gd name="connsiteY2" fmla="*/ 307075 h 614149"/>
                <a:gd name="connsiteX3" fmla="*/ 307075 w 614149"/>
                <a:gd name="connsiteY3" fmla="*/ 614150 h 614149"/>
                <a:gd name="connsiteX4" fmla="*/ 0 w 614149"/>
                <a:gd name="connsiteY4" fmla="*/ 307075 h 6141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4149" h="614149" fill="none" extrusionOk="0">
                  <a:moveTo>
                    <a:pt x="0" y="307075"/>
                  </a:moveTo>
                  <a:cubicBezTo>
                    <a:pt x="20949" y="134799"/>
                    <a:pt x="161950" y="13411"/>
                    <a:pt x="307075" y="0"/>
                  </a:cubicBezTo>
                  <a:cubicBezTo>
                    <a:pt x="467716" y="-2469"/>
                    <a:pt x="634246" y="142019"/>
                    <a:pt x="614150" y="307075"/>
                  </a:cubicBezTo>
                  <a:cubicBezTo>
                    <a:pt x="620321" y="476051"/>
                    <a:pt x="467348" y="624040"/>
                    <a:pt x="307075" y="614150"/>
                  </a:cubicBezTo>
                  <a:cubicBezTo>
                    <a:pt x="149344" y="650612"/>
                    <a:pt x="2598" y="503164"/>
                    <a:pt x="0" y="307075"/>
                  </a:cubicBezTo>
                  <a:close/>
                </a:path>
                <a:path w="614149" h="614149" stroke="0" extrusionOk="0">
                  <a:moveTo>
                    <a:pt x="0" y="307075"/>
                  </a:moveTo>
                  <a:cubicBezTo>
                    <a:pt x="31566" y="109227"/>
                    <a:pt x="125261" y="10635"/>
                    <a:pt x="307075" y="0"/>
                  </a:cubicBezTo>
                  <a:cubicBezTo>
                    <a:pt x="473065" y="-17722"/>
                    <a:pt x="590419" y="167023"/>
                    <a:pt x="614150" y="307075"/>
                  </a:cubicBezTo>
                  <a:cubicBezTo>
                    <a:pt x="621258" y="493175"/>
                    <a:pt x="476817" y="609460"/>
                    <a:pt x="307075" y="614150"/>
                  </a:cubicBezTo>
                  <a:cubicBezTo>
                    <a:pt x="135059" y="633674"/>
                    <a:pt x="-39404" y="466251"/>
                    <a:pt x="0" y="307075"/>
                  </a:cubicBezTo>
                  <a:close/>
                </a:path>
              </a:pathLst>
            </a:custGeom>
            <a:gradFill flip="none" rotWithShape="1">
              <a:gsLst>
                <a:gs pos="0">
                  <a:srgbClr val="F6A21D">
                    <a:shade val="30000"/>
                    <a:satMod val="115000"/>
                  </a:srgbClr>
                </a:gs>
                <a:gs pos="100000">
                  <a:srgbClr val="002060"/>
                </a:gs>
              </a:gsLst>
              <a:lin ang="16200000" scaled="1"/>
              <a:tileRect/>
            </a:gradFill>
            <a:ln>
              <a:solidFill>
                <a:schemeClr val="accent1">
                  <a:shade val="50000"/>
                </a:schemeClr>
              </a:solidFill>
              <a:extLst>
                <a:ext uri="{C807C97D-BFC1-408E-A445-0C87EB9F89A2}">
                  <ask:lineSketchStyleProps xmlns:ask="http://schemas.microsoft.com/office/drawing/2018/sketchyshapes" sd="2091018771">
                    <a:prstGeom prst="flowChartConnector">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10</a:t>
              </a:r>
              <a:endParaRPr lang="en-IN" dirty="0"/>
            </a:p>
          </p:txBody>
        </p:sp>
        <p:sp>
          <p:nvSpPr>
            <p:cNvPr id="24" name="Flowchart: Connector 23">
              <a:extLst>
                <a:ext uri="{FF2B5EF4-FFF2-40B4-BE49-F238E27FC236}">
                  <a16:creationId xmlns:a16="http://schemas.microsoft.com/office/drawing/2014/main" id="{075C281F-A41E-4E15-97FD-53A7D82E34CC}"/>
                </a:ext>
              </a:extLst>
            </p:cNvPr>
            <p:cNvSpPr/>
            <p:nvPr/>
          </p:nvSpPr>
          <p:spPr>
            <a:xfrm>
              <a:off x="5683578" y="3707692"/>
              <a:ext cx="614149" cy="614149"/>
            </a:xfrm>
            <a:custGeom>
              <a:avLst/>
              <a:gdLst>
                <a:gd name="connsiteX0" fmla="*/ 0 w 614149"/>
                <a:gd name="connsiteY0" fmla="*/ 307075 h 614149"/>
                <a:gd name="connsiteX1" fmla="*/ 307075 w 614149"/>
                <a:gd name="connsiteY1" fmla="*/ 0 h 614149"/>
                <a:gd name="connsiteX2" fmla="*/ 614150 w 614149"/>
                <a:gd name="connsiteY2" fmla="*/ 307075 h 614149"/>
                <a:gd name="connsiteX3" fmla="*/ 307075 w 614149"/>
                <a:gd name="connsiteY3" fmla="*/ 614150 h 614149"/>
                <a:gd name="connsiteX4" fmla="*/ 0 w 614149"/>
                <a:gd name="connsiteY4" fmla="*/ 307075 h 6141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4149" h="614149" fill="none" extrusionOk="0">
                  <a:moveTo>
                    <a:pt x="0" y="307075"/>
                  </a:moveTo>
                  <a:cubicBezTo>
                    <a:pt x="20949" y="134799"/>
                    <a:pt x="161950" y="13411"/>
                    <a:pt x="307075" y="0"/>
                  </a:cubicBezTo>
                  <a:cubicBezTo>
                    <a:pt x="467716" y="-2469"/>
                    <a:pt x="634246" y="142019"/>
                    <a:pt x="614150" y="307075"/>
                  </a:cubicBezTo>
                  <a:cubicBezTo>
                    <a:pt x="620321" y="476051"/>
                    <a:pt x="467348" y="624040"/>
                    <a:pt x="307075" y="614150"/>
                  </a:cubicBezTo>
                  <a:cubicBezTo>
                    <a:pt x="149344" y="650612"/>
                    <a:pt x="2598" y="503164"/>
                    <a:pt x="0" y="307075"/>
                  </a:cubicBezTo>
                  <a:close/>
                </a:path>
                <a:path w="614149" h="614149" stroke="0" extrusionOk="0">
                  <a:moveTo>
                    <a:pt x="0" y="307075"/>
                  </a:moveTo>
                  <a:cubicBezTo>
                    <a:pt x="31566" y="109227"/>
                    <a:pt x="125261" y="10635"/>
                    <a:pt x="307075" y="0"/>
                  </a:cubicBezTo>
                  <a:cubicBezTo>
                    <a:pt x="473065" y="-17722"/>
                    <a:pt x="590419" y="167023"/>
                    <a:pt x="614150" y="307075"/>
                  </a:cubicBezTo>
                  <a:cubicBezTo>
                    <a:pt x="621258" y="493175"/>
                    <a:pt x="476817" y="609460"/>
                    <a:pt x="307075" y="614150"/>
                  </a:cubicBezTo>
                  <a:cubicBezTo>
                    <a:pt x="135059" y="633674"/>
                    <a:pt x="-39404" y="466251"/>
                    <a:pt x="0" y="307075"/>
                  </a:cubicBezTo>
                  <a:close/>
                </a:path>
              </a:pathLst>
            </a:custGeom>
            <a:gradFill flip="none" rotWithShape="1">
              <a:gsLst>
                <a:gs pos="0">
                  <a:srgbClr val="F6A21D">
                    <a:shade val="30000"/>
                    <a:satMod val="115000"/>
                  </a:srgbClr>
                </a:gs>
                <a:gs pos="100000">
                  <a:srgbClr val="002060"/>
                </a:gs>
              </a:gsLst>
              <a:lin ang="16200000" scaled="1"/>
              <a:tileRect/>
            </a:gradFill>
            <a:ln>
              <a:solidFill>
                <a:schemeClr val="accent1">
                  <a:shade val="50000"/>
                </a:schemeClr>
              </a:solidFill>
              <a:extLst>
                <a:ext uri="{C807C97D-BFC1-408E-A445-0C87EB9F89A2}">
                  <ask:lineSketchStyleProps xmlns:ask="http://schemas.microsoft.com/office/drawing/2018/sketchyshapes" sd="2091018771">
                    <a:prstGeom prst="flowChartConnector">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09</a:t>
              </a:r>
              <a:endParaRPr lang="en-IN" dirty="0"/>
            </a:p>
          </p:txBody>
        </p:sp>
        <p:sp>
          <p:nvSpPr>
            <p:cNvPr id="25" name="Flowchart: Connector 24">
              <a:extLst>
                <a:ext uri="{FF2B5EF4-FFF2-40B4-BE49-F238E27FC236}">
                  <a16:creationId xmlns:a16="http://schemas.microsoft.com/office/drawing/2014/main" id="{BC69FFBD-BE60-466F-9B0B-5CE3ABFD4E2C}"/>
                </a:ext>
              </a:extLst>
            </p:cNvPr>
            <p:cNvSpPr/>
            <p:nvPr/>
          </p:nvSpPr>
          <p:spPr>
            <a:xfrm>
              <a:off x="5688117" y="2816411"/>
              <a:ext cx="614149" cy="614149"/>
            </a:xfrm>
            <a:custGeom>
              <a:avLst/>
              <a:gdLst>
                <a:gd name="connsiteX0" fmla="*/ 0 w 614149"/>
                <a:gd name="connsiteY0" fmla="*/ 307075 h 614149"/>
                <a:gd name="connsiteX1" fmla="*/ 307075 w 614149"/>
                <a:gd name="connsiteY1" fmla="*/ 0 h 614149"/>
                <a:gd name="connsiteX2" fmla="*/ 614150 w 614149"/>
                <a:gd name="connsiteY2" fmla="*/ 307075 h 614149"/>
                <a:gd name="connsiteX3" fmla="*/ 307075 w 614149"/>
                <a:gd name="connsiteY3" fmla="*/ 614150 h 614149"/>
                <a:gd name="connsiteX4" fmla="*/ 0 w 614149"/>
                <a:gd name="connsiteY4" fmla="*/ 307075 h 6141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4149" h="614149" fill="none" extrusionOk="0">
                  <a:moveTo>
                    <a:pt x="0" y="307075"/>
                  </a:moveTo>
                  <a:cubicBezTo>
                    <a:pt x="20949" y="134799"/>
                    <a:pt x="161950" y="13411"/>
                    <a:pt x="307075" y="0"/>
                  </a:cubicBezTo>
                  <a:cubicBezTo>
                    <a:pt x="467716" y="-2469"/>
                    <a:pt x="634246" y="142019"/>
                    <a:pt x="614150" y="307075"/>
                  </a:cubicBezTo>
                  <a:cubicBezTo>
                    <a:pt x="620321" y="476051"/>
                    <a:pt x="467348" y="624040"/>
                    <a:pt x="307075" y="614150"/>
                  </a:cubicBezTo>
                  <a:cubicBezTo>
                    <a:pt x="149344" y="650612"/>
                    <a:pt x="2598" y="503164"/>
                    <a:pt x="0" y="307075"/>
                  </a:cubicBezTo>
                  <a:close/>
                </a:path>
                <a:path w="614149" h="614149" stroke="0" extrusionOk="0">
                  <a:moveTo>
                    <a:pt x="0" y="307075"/>
                  </a:moveTo>
                  <a:cubicBezTo>
                    <a:pt x="31566" y="109227"/>
                    <a:pt x="125261" y="10635"/>
                    <a:pt x="307075" y="0"/>
                  </a:cubicBezTo>
                  <a:cubicBezTo>
                    <a:pt x="473065" y="-17722"/>
                    <a:pt x="590419" y="167023"/>
                    <a:pt x="614150" y="307075"/>
                  </a:cubicBezTo>
                  <a:cubicBezTo>
                    <a:pt x="621258" y="493175"/>
                    <a:pt x="476817" y="609460"/>
                    <a:pt x="307075" y="614150"/>
                  </a:cubicBezTo>
                  <a:cubicBezTo>
                    <a:pt x="135059" y="633674"/>
                    <a:pt x="-39404" y="466251"/>
                    <a:pt x="0" y="307075"/>
                  </a:cubicBezTo>
                  <a:close/>
                </a:path>
              </a:pathLst>
            </a:custGeom>
            <a:gradFill flip="none" rotWithShape="1">
              <a:gsLst>
                <a:gs pos="0">
                  <a:srgbClr val="F6A21D">
                    <a:shade val="30000"/>
                    <a:satMod val="115000"/>
                  </a:srgbClr>
                </a:gs>
                <a:gs pos="100000">
                  <a:srgbClr val="002060"/>
                </a:gs>
              </a:gsLst>
              <a:lin ang="16200000" scaled="1"/>
              <a:tileRect/>
            </a:gradFill>
            <a:ln>
              <a:solidFill>
                <a:schemeClr val="accent1">
                  <a:shade val="50000"/>
                </a:schemeClr>
              </a:solidFill>
              <a:extLst>
                <a:ext uri="{C807C97D-BFC1-408E-A445-0C87EB9F89A2}">
                  <ask:lineSketchStyleProps xmlns:ask="http://schemas.microsoft.com/office/drawing/2018/sketchyshapes" sd="2091018771">
                    <a:prstGeom prst="flowChartConnector">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08</a:t>
              </a:r>
              <a:endParaRPr lang="en-IN" dirty="0"/>
            </a:p>
          </p:txBody>
        </p:sp>
        <p:sp>
          <p:nvSpPr>
            <p:cNvPr id="26" name="Flowchart: Connector 25">
              <a:extLst>
                <a:ext uri="{FF2B5EF4-FFF2-40B4-BE49-F238E27FC236}">
                  <a16:creationId xmlns:a16="http://schemas.microsoft.com/office/drawing/2014/main" id="{A4FC7657-3304-4F66-A923-51A5EC61F621}"/>
                </a:ext>
              </a:extLst>
            </p:cNvPr>
            <p:cNvSpPr/>
            <p:nvPr/>
          </p:nvSpPr>
          <p:spPr>
            <a:xfrm>
              <a:off x="5688118" y="1925356"/>
              <a:ext cx="614149" cy="614149"/>
            </a:xfrm>
            <a:custGeom>
              <a:avLst/>
              <a:gdLst>
                <a:gd name="connsiteX0" fmla="*/ 0 w 614149"/>
                <a:gd name="connsiteY0" fmla="*/ 307075 h 614149"/>
                <a:gd name="connsiteX1" fmla="*/ 307075 w 614149"/>
                <a:gd name="connsiteY1" fmla="*/ 0 h 614149"/>
                <a:gd name="connsiteX2" fmla="*/ 614150 w 614149"/>
                <a:gd name="connsiteY2" fmla="*/ 307075 h 614149"/>
                <a:gd name="connsiteX3" fmla="*/ 307075 w 614149"/>
                <a:gd name="connsiteY3" fmla="*/ 614150 h 614149"/>
                <a:gd name="connsiteX4" fmla="*/ 0 w 614149"/>
                <a:gd name="connsiteY4" fmla="*/ 307075 h 6141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4149" h="614149" fill="none" extrusionOk="0">
                  <a:moveTo>
                    <a:pt x="0" y="307075"/>
                  </a:moveTo>
                  <a:cubicBezTo>
                    <a:pt x="20949" y="134799"/>
                    <a:pt x="161950" y="13411"/>
                    <a:pt x="307075" y="0"/>
                  </a:cubicBezTo>
                  <a:cubicBezTo>
                    <a:pt x="467716" y="-2469"/>
                    <a:pt x="634246" y="142019"/>
                    <a:pt x="614150" y="307075"/>
                  </a:cubicBezTo>
                  <a:cubicBezTo>
                    <a:pt x="620321" y="476051"/>
                    <a:pt x="467348" y="624040"/>
                    <a:pt x="307075" y="614150"/>
                  </a:cubicBezTo>
                  <a:cubicBezTo>
                    <a:pt x="149344" y="650612"/>
                    <a:pt x="2598" y="503164"/>
                    <a:pt x="0" y="307075"/>
                  </a:cubicBezTo>
                  <a:close/>
                </a:path>
                <a:path w="614149" h="614149" stroke="0" extrusionOk="0">
                  <a:moveTo>
                    <a:pt x="0" y="307075"/>
                  </a:moveTo>
                  <a:cubicBezTo>
                    <a:pt x="31566" y="109227"/>
                    <a:pt x="125261" y="10635"/>
                    <a:pt x="307075" y="0"/>
                  </a:cubicBezTo>
                  <a:cubicBezTo>
                    <a:pt x="473065" y="-17722"/>
                    <a:pt x="590419" y="167023"/>
                    <a:pt x="614150" y="307075"/>
                  </a:cubicBezTo>
                  <a:cubicBezTo>
                    <a:pt x="621258" y="493175"/>
                    <a:pt x="476817" y="609460"/>
                    <a:pt x="307075" y="614150"/>
                  </a:cubicBezTo>
                  <a:cubicBezTo>
                    <a:pt x="135059" y="633674"/>
                    <a:pt x="-39404" y="466251"/>
                    <a:pt x="0" y="307075"/>
                  </a:cubicBezTo>
                  <a:close/>
                </a:path>
              </a:pathLst>
            </a:custGeom>
            <a:gradFill flip="none" rotWithShape="1">
              <a:gsLst>
                <a:gs pos="0">
                  <a:srgbClr val="F6A21D">
                    <a:shade val="30000"/>
                    <a:satMod val="115000"/>
                  </a:srgbClr>
                </a:gs>
                <a:gs pos="100000">
                  <a:srgbClr val="002060"/>
                </a:gs>
              </a:gsLst>
              <a:lin ang="16200000" scaled="1"/>
              <a:tileRect/>
            </a:gradFill>
            <a:ln>
              <a:solidFill>
                <a:schemeClr val="accent1">
                  <a:shade val="50000"/>
                </a:schemeClr>
              </a:solidFill>
              <a:extLst>
                <a:ext uri="{C807C97D-BFC1-408E-A445-0C87EB9F89A2}">
                  <ask:lineSketchStyleProps xmlns:ask="http://schemas.microsoft.com/office/drawing/2018/sketchyshapes" sd="2091018771">
                    <a:prstGeom prst="flowChartConnector">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07</a:t>
              </a:r>
              <a:endParaRPr lang="en-IN" dirty="0"/>
            </a:p>
          </p:txBody>
        </p:sp>
      </p:grpSp>
      <p:grpSp>
        <p:nvGrpSpPr>
          <p:cNvPr id="51" name="Group 50">
            <a:extLst>
              <a:ext uri="{FF2B5EF4-FFF2-40B4-BE49-F238E27FC236}">
                <a16:creationId xmlns:a16="http://schemas.microsoft.com/office/drawing/2014/main" id="{5416B9B5-417F-4161-84DE-37177C94BE0C}"/>
              </a:ext>
            </a:extLst>
          </p:cNvPr>
          <p:cNvGrpSpPr/>
          <p:nvPr/>
        </p:nvGrpSpPr>
        <p:grpSpPr>
          <a:xfrm>
            <a:off x="1978394" y="1893693"/>
            <a:ext cx="3412793" cy="512812"/>
            <a:chOff x="1978394" y="1893693"/>
            <a:chExt cx="3412793" cy="512812"/>
          </a:xfrm>
          <a:solidFill>
            <a:schemeClr val="tx1">
              <a:lumMod val="65000"/>
              <a:lumOff val="35000"/>
            </a:schemeClr>
          </a:solidFill>
        </p:grpSpPr>
        <p:sp>
          <p:nvSpPr>
            <p:cNvPr id="50" name="Isosceles Triangle 49">
              <a:extLst>
                <a:ext uri="{FF2B5EF4-FFF2-40B4-BE49-F238E27FC236}">
                  <a16:creationId xmlns:a16="http://schemas.microsoft.com/office/drawing/2014/main" id="{1915C9A9-A3F0-4DF9-AAD7-5E9E5D2C50B1}"/>
                </a:ext>
              </a:extLst>
            </p:cNvPr>
            <p:cNvSpPr/>
            <p:nvPr/>
          </p:nvSpPr>
          <p:spPr>
            <a:xfrm rot="16200000">
              <a:off x="1989821" y="1893693"/>
              <a:ext cx="489958" cy="512812"/>
            </a:xfrm>
            <a:prstGeom prst="triangl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Rectangle: Rounded Corners 45">
              <a:extLst>
                <a:ext uri="{FF2B5EF4-FFF2-40B4-BE49-F238E27FC236}">
                  <a16:creationId xmlns:a16="http://schemas.microsoft.com/office/drawing/2014/main" id="{525E418B-2756-40D5-94C8-CE5A919E98E8}"/>
                </a:ext>
              </a:extLst>
            </p:cNvPr>
            <p:cNvSpPr/>
            <p:nvPr/>
          </p:nvSpPr>
          <p:spPr>
            <a:xfrm>
              <a:off x="2320441" y="1893693"/>
              <a:ext cx="3070746" cy="512812"/>
            </a:xfrm>
            <a:prstGeom prst="round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Introduction</a:t>
              </a:r>
              <a:endParaRPr lang="en-IN" dirty="0"/>
            </a:p>
          </p:txBody>
        </p:sp>
      </p:grpSp>
      <p:grpSp>
        <p:nvGrpSpPr>
          <p:cNvPr id="52" name="Group 51">
            <a:extLst>
              <a:ext uri="{FF2B5EF4-FFF2-40B4-BE49-F238E27FC236}">
                <a16:creationId xmlns:a16="http://schemas.microsoft.com/office/drawing/2014/main" id="{F93A8301-BD84-4153-807D-C624C0D12695}"/>
              </a:ext>
            </a:extLst>
          </p:cNvPr>
          <p:cNvGrpSpPr/>
          <p:nvPr/>
        </p:nvGrpSpPr>
        <p:grpSpPr>
          <a:xfrm>
            <a:off x="1978394" y="2801192"/>
            <a:ext cx="3412793" cy="512812"/>
            <a:chOff x="1978394" y="1893693"/>
            <a:chExt cx="3412793" cy="512812"/>
          </a:xfrm>
          <a:solidFill>
            <a:schemeClr val="tx1">
              <a:lumMod val="65000"/>
              <a:lumOff val="35000"/>
            </a:schemeClr>
          </a:solidFill>
        </p:grpSpPr>
        <p:sp>
          <p:nvSpPr>
            <p:cNvPr id="53" name="Isosceles Triangle 52">
              <a:extLst>
                <a:ext uri="{FF2B5EF4-FFF2-40B4-BE49-F238E27FC236}">
                  <a16:creationId xmlns:a16="http://schemas.microsoft.com/office/drawing/2014/main" id="{F5B20887-4E10-48A4-9A93-81BF2F26A650}"/>
                </a:ext>
              </a:extLst>
            </p:cNvPr>
            <p:cNvSpPr/>
            <p:nvPr/>
          </p:nvSpPr>
          <p:spPr>
            <a:xfrm rot="16200000">
              <a:off x="1989821" y="1893693"/>
              <a:ext cx="489958" cy="512812"/>
            </a:xfrm>
            <a:prstGeom prst="triangl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Rectangle: Rounded Corners 53">
              <a:extLst>
                <a:ext uri="{FF2B5EF4-FFF2-40B4-BE49-F238E27FC236}">
                  <a16:creationId xmlns:a16="http://schemas.microsoft.com/office/drawing/2014/main" id="{C45F0A89-02AF-4BA3-A4AB-4D103DEAA935}"/>
                </a:ext>
              </a:extLst>
            </p:cNvPr>
            <p:cNvSpPr/>
            <p:nvPr/>
          </p:nvSpPr>
          <p:spPr>
            <a:xfrm>
              <a:off x="2320441" y="1893693"/>
              <a:ext cx="3070746" cy="512812"/>
            </a:xfrm>
            <a:prstGeom prst="round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 Source &amp; Methodology</a:t>
              </a:r>
              <a:endParaRPr lang="en-IN" dirty="0"/>
            </a:p>
          </p:txBody>
        </p:sp>
      </p:grpSp>
      <p:grpSp>
        <p:nvGrpSpPr>
          <p:cNvPr id="55" name="Group 54">
            <a:extLst>
              <a:ext uri="{FF2B5EF4-FFF2-40B4-BE49-F238E27FC236}">
                <a16:creationId xmlns:a16="http://schemas.microsoft.com/office/drawing/2014/main" id="{52009C0B-52DA-4C5D-BF61-21E3C075069C}"/>
              </a:ext>
            </a:extLst>
          </p:cNvPr>
          <p:cNvGrpSpPr/>
          <p:nvPr/>
        </p:nvGrpSpPr>
        <p:grpSpPr>
          <a:xfrm>
            <a:off x="1978394" y="3635488"/>
            <a:ext cx="3412793" cy="512812"/>
            <a:chOff x="1978394" y="1893693"/>
            <a:chExt cx="3412793" cy="512812"/>
          </a:xfrm>
          <a:solidFill>
            <a:schemeClr val="tx1">
              <a:lumMod val="65000"/>
              <a:lumOff val="35000"/>
            </a:schemeClr>
          </a:solidFill>
        </p:grpSpPr>
        <p:sp>
          <p:nvSpPr>
            <p:cNvPr id="56" name="Isosceles Triangle 55">
              <a:extLst>
                <a:ext uri="{FF2B5EF4-FFF2-40B4-BE49-F238E27FC236}">
                  <a16:creationId xmlns:a16="http://schemas.microsoft.com/office/drawing/2014/main" id="{1832C3ED-49E1-43F6-AE39-5F9CA93CF80F}"/>
                </a:ext>
              </a:extLst>
            </p:cNvPr>
            <p:cNvSpPr/>
            <p:nvPr/>
          </p:nvSpPr>
          <p:spPr>
            <a:xfrm rot="16200000">
              <a:off x="1989821" y="1893693"/>
              <a:ext cx="489958" cy="512812"/>
            </a:xfrm>
            <a:prstGeom prst="triangl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Rectangle: Rounded Corners 56">
              <a:extLst>
                <a:ext uri="{FF2B5EF4-FFF2-40B4-BE49-F238E27FC236}">
                  <a16:creationId xmlns:a16="http://schemas.microsoft.com/office/drawing/2014/main" id="{15E02196-96AF-408F-9AF2-1331C8E9DEBE}"/>
                </a:ext>
              </a:extLst>
            </p:cNvPr>
            <p:cNvSpPr/>
            <p:nvPr/>
          </p:nvSpPr>
          <p:spPr>
            <a:xfrm>
              <a:off x="2320441" y="1893693"/>
              <a:ext cx="3070746" cy="512812"/>
            </a:xfrm>
            <a:prstGeom prst="round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Overview of Dashboard</a:t>
              </a:r>
              <a:endParaRPr lang="en-IN" dirty="0"/>
            </a:p>
          </p:txBody>
        </p:sp>
      </p:grpSp>
      <p:grpSp>
        <p:nvGrpSpPr>
          <p:cNvPr id="58" name="Group 57">
            <a:extLst>
              <a:ext uri="{FF2B5EF4-FFF2-40B4-BE49-F238E27FC236}">
                <a16:creationId xmlns:a16="http://schemas.microsoft.com/office/drawing/2014/main" id="{7356C07D-6AD2-42A2-A1BB-FC0E1B04BE42}"/>
              </a:ext>
            </a:extLst>
          </p:cNvPr>
          <p:cNvGrpSpPr/>
          <p:nvPr/>
        </p:nvGrpSpPr>
        <p:grpSpPr>
          <a:xfrm>
            <a:off x="1978394" y="4536173"/>
            <a:ext cx="3412793" cy="512812"/>
            <a:chOff x="1978394" y="1893693"/>
            <a:chExt cx="3412793" cy="512812"/>
          </a:xfrm>
          <a:solidFill>
            <a:schemeClr val="tx1">
              <a:lumMod val="65000"/>
              <a:lumOff val="35000"/>
            </a:schemeClr>
          </a:solidFill>
        </p:grpSpPr>
        <p:sp>
          <p:nvSpPr>
            <p:cNvPr id="59" name="Isosceles Triangle 58">
              <a:extLst>
                <a:ext uri="{FF2B5EF4-FFF2-40B4-BE49-F238E27FC236}">
                  <a16:creationId xmlns:a16="http://schemas.microsoft.com/office/drawing/2014/main" id="{45613CDC-A846-4E97-826A-032CEF76A430}"/>
                </a:ext>
              </a:extLst>
            </p:cNvPr>
            <p:cNvSpPr/>
            <p:nvPr/>
          </p:nvSpPr>
          <p:spPr>
            <a:xfrm rot="16200000">
              <a:off x="1989821" y="1893693"/>
              <a:ext cx="489958" cy="512812"/>
            </a:xfrm>
            <a:prstGeom prst="triangl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Rectangle: Rounded Corners 59">
              <a:extLst>
                <a:ext uri="{FF2B5EF4-FFF2-40B4-BE49-F238E27FC236}">
                  <a16:creationId xmlns:a16="http://schemas.microsoft.com/office/drawing/2014/main" id="{25BDFF97-4455-4E90-9552-6CE493580685}"/>
                </a:ext>
              </a:extLst>
            </p:cNvPr>
            <p:cNvSpPr/>
            <p:nvPr/>
          </p:nvSpPr>
          <p:spPr>
            <a:xfrm>
              <a:off x="2320441" y="1893693"/>
              <a:ext cx="3070746" cy="512812"/>
            </a:xfrm>
            <a:prstGeom prst="round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Total Sales &amp; Profit Comparison</a:t>
              </a:r>
              <a:endParaRPr lang="en-IN" dirty="0"/>
            </a:p>
          </p:txBody>
        </p:sp>
      </p:grpSp>
      <p:grpSp>
        <p:nvGrpSpPr>
          <p:cNvPr id="61" name="Group 60">
            <a:extLst>
              <a:ext uri="{FF2B5EF4-FFF2-40B4-BE49-F238E27FC236}">
                <a16:creationId xmlns:a16="http://schemas.microsoft.com/office/drawing/2014/main" id="{9CEF13FA-D6BF-40CB-A26D-20E63A14A38A}"/>
              </a:ext>
            </a:extLst>
          </p:cNvPr>
          <p:cNvGrpSpPr/>
          <p:nvPr/>
        </p:nvGrpSpPr>
        <p:grpSpPr>
          <a:xfrm>
            <a:off x="1978394" y="5403202"/>
            <a:ext cx="3412793" cy="512812"/>
            <a:chOff x="1978394" y="1893693"/>
            <a:chExt cx="3412793" cy="512812"/>
          </a:xfrm>
          <a:solidFill>
            <a:schemeClr val="tx1">
              <a:lumMod val="65000"/>
              <a:lumOff val="35000"/>
            </a:schemeClr>
          </a:solidFill>
        </p:grpSpPr>
        <p:sp>
          <p:nvSpPr>
            <p:cNvPr id="62" name="Isosceles Triangle 61">
              <a:extLst>
                <a:ext uri="{FF2B5EF4-FFF2-40B4-BE49-F238E27FC236}">
                  <a16:creationId xmlns:a16="http://schemas.microsoft.com/office/drawing/2014/main" id="{5B3A45E7-7033-46B2-9A4A-DF2F6D26C902}"/>
                </a:ext>
              </a:extLst>
            </p:cNvPr>
            <p:cNvSpPr/>
            <p:nvPr/>
          </p:nvSpPr>
          <p:spPr>
            <a:xfrm rot="16200000">
              <a:off x="1989821" y="1893693"/>
              <a:ext cx="489958" cy="512812"/>
            </a:xfrm>
            <a:prstGeom prst="triangl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3" name="Rectangle: Rounded Corners 62">
              <a:extLst>
                <a:ext uri="{FF2B5EF4-FFF2-40B4-BE49-F238E27FC236}">
                  <a16:creationId xmlns:a16="http://schemas.microsoft.com/office/drawing/2014/main" id="{F697A45C-643B-4AF1-978A-4C6A8A809600}"/>
                </a:ext>
              </a:extLst>
            </p:cNvPr>
            <p:cNvSpPr/>
            <p:nvPr/>
          </p:nvSpPr>
          <p:spPr>
            <a:xfrm>
              <a:off x="2320441" y="1893693"/>
              <a:ext cx="3070746" cy="512812"/>
            </a:xfrm>
            <a:prstGeom prst="round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First Order Date</a:t>
              </a:r>
              <a:endParaRPr lang="en-IN" dirty="0"/>
            </a:p>
          </p:txBody>
        </p:sp>
      </p:grpSp>
      <p:grpSp>
        <p:nvGrpSpPr>
          <p:cNvPr id="64" name="Group 63">
            <a:extLst>
              <a:ext uri="{FF2B5EF4-FFF2-40B4-BE49-F238E27FC236}">
                <a16:creationId xmlns:a16="http://schemas.microsoft.com/office/drawing/2014/main" id="{C079F290-E4FB-4BA5-8855-3FACBEB82FB6}"/>
              </a:ext>
            </a:extLst>
          </p:cNvPr>
          <p:cNvGrpSpPr/>
          <p:nvPr/>
        </p:nvGrpSpPr>
        <p:grpSpPr>
          <a:xfrm>
            <a:off x="6552668" y="1132185"/>
            <a:ext cx="4734031" cy="512812"/>
            <a:chOff x="1978394" y="1893693"/>
            <a:chExt cx="3412793" cy="512812"/>
          </a:xfrm>
          <a:solidFill>
            <a:schemeClr val="tx1">
              <a:lumMod val="65000"/>
              <a:lumOff val="35000"/>
            </a:schemeClr>
          </a:solidFill>
        </p:grpSpPr>
        <p:sp>
          <p:nvSpPr>
            <p:cNvPr id="65" name="Isosceles Triangle 64">
              <a:extLst>
                <a:ext uri="{FF2B5EF4-FFF2-40B4-BE49-F238E27FC236}">
                  <a16:creationId xmlns:a16="http://schemas.microsoft.com/office/drawing/2014/main" id="{26047844-5A3C-4E97-9783-4FBCDB58266F}"/>
                </a:ext>
              </a:extLst>
            </p:cNvPr>
            <p:cNvSpPr/>
            <p:nvPr/>
          </p:nvSpPr>
          <p:spPr>
            <a:xfrm rot="16200000">
              <a:off x="1989821" y="1893693"/>
              <a:ext cx="489958" cy="512812"/>
            </a:xfrm>
            <a:prstGeom prst="triangl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6" name="Rectangle: Rounded Corners 65">
              <a:extLst>
                <a:ext uri="{FF2B5EF4-FFF2-40B4-BE49-F238E27FC236}">
                  <a16:creationId xmlns:a16="http://schemas.microsoft.com/office/drawing/2014/main" id="{C7180B71-4274-47E2-ACDB-219EE09A52B4}"/>
                </a:ext>
              </a:extLst>
            </p:cNvPr>
            <p:cNvSpPr/>
            <p:nvPr/>
          </p:nvSpPr>
          <p:spPr>
            <a:xfrm>
              <a:off x="2320441" y="1893693"/>
              <a:ext cx="3070746" cy="512812"/>
            </a:xfrm>
            <a:prstGeom prst="round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Average Sales per Order by Category</a:t>
              </a:r>
              <a:endParaRPr lang="en-IN" dirty="0"/>
            </a:p>
          </p:txBody>
        </p:sp>
      </p:grpSp>
      <p:grpSp>
        <p:nvGrpSpPr>
          <p:cNvPr id="67" name="Group 66">
            <a:extLst>
              <a:ext uri="{FF2B5EF4-FFF2-40B4-BE49-F238E27FC236}">
                <a16:creationId xmlns:a16="http://schemas.microsoft.com/office/drawing/2014/main" id="{A778B797-A2C2-4294-AD21-542614CDA0EC}"/>
              </a:ext>
            </a:extLst>
          </p:cNvPr>
          <p:cNvGrpSpPr/>
          <p:nvPr/>
        </p:nvGrpSpPr>
        <p:grpSpPr>
          <a:xfrm>
            <a:off x="6552668" y="2053336"/>
            <a:ext cx="4734031" cy="512812"/>
            <a:chOff x="1978394" y="1893693"/>
            <a:chExt cx="3412793" cy="512812"/>
          </a:xfrm>
          <a:solidFill>
            <a:schemeClr val="tx1">
              <a:lumMod val="65000"/>
              <a:lumOff val="35000"/>
            </a:schemeClr>
          </a:solidFill>
        </p:grpSpPr>
        <p:sp>
          <p:nvSpPr>
            <p:cNvPr id="68" name="Isosceles Triangle 67">
              <a:extLst>
                <a:ext uri="{FF2B5EF4-FFF2-40B4-BE49-F238E27FC236}">
                  <a16:creationId xmlns:a16="http://schemas.microsoft.com/office/drawing/2014/main" id="{49E1F61A-5518-4B05-81EA-468149601E18}"/>
                </a:ext>
              </a:extLst>
            </p:cNvPr>
            <p:cNvSpPr/>
            <p:nvPr/>
          </p:nvSpPr>
          <p:spPr>
            <a:xfrm rot="16200000">
              <a:off x="1989821" y="1893693"/>
              <a:ext cx="489958" cy="512812"/>
            </a:xfrm>
            <a:prstGeom prst="triangl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Rectangle: Rounded Corners 68">
              <a:extLst>
                <a:ext uri="{FF2B5EF4-FFF2-40B4-BE49-F238E27FC236}">
                  <a16:creationId xmlns:a16="http://schemas.microsoft.com/office/drawing/2014/main" id="{FD4E5135-4D0E-42F8-91CC-FC8D23FEA292}"/>
                </a:ext>
              </a:extLst>
            </p:cNvPr>
            <p:cNvSpPr/>
            <p:nvPr/>
          </p:nvSpPr>
          <p:spPr>
            <a:xfrm>
              <a:off x="2320441" y="1893693"/>
              <a:ext cx="3070746" cy="512812"/>
            </a:xfrm>
            <a:prstGeom prst="round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Number of Customer by Category</a:t>
              </a:r>
              <a:endParaRPr lang="en-IN" dirty="0"/>
            </a:p>
          </p:txBody>
        </p:sp>
      </p:grpSp>
      <p:grpSp>
        <p:nvGrpSpPr>
          <p:cNvPr id="70" name="Group 69">
            <a:extLst>
              <a:ext uri="{FF2B5EF4-FFF2-40B4-BE49-F238E27FC236}">
                <a16:creationId xmlns:a16="http://schemas.microsoft.com/office/drawing/2014/main" id="{7509281F-92EB-4797-AB49-6410F69F7AE5}"/>
              </a:ext>
            </a:extLst>
          </p:cNvPr>
          <p:cNvGrpSpPr/>
          <p:nvPr/>
        </p:nvGrpSpPr>
        <p:grpSpPr>
          <a:xfrm>
            <a:off x="6552668" y="2944391"/>
            <a:ext cx="4734031" cy="512812"/>
            <a:chOff x="1978394" y="1893693"/>
            <a:chExt cx="3412793" cy="512812"/>
          </a:xfrm>
          <a:solidFill>
            <a:schemeClr val="tx1">
              <a:lumMod val="65000"/>
              <a:lumOff val="35000"/>
            </a:schemeClr>
          </a:solidFill>
        </p:grpSpPr>
        <p:sp>
          <p:nvSpPr>
            <p:cNvPr id="71" name="Isosceles Triangle 70">
              <a:extLst>
                <a:ext uri="{FF2B5EF4-FFF2-40B4-BE49-F238E27FC236}">
                  <a16:creationId xmlns:a16="http://schemas.microsoft.com/office/drawing/2014/main" id="{94D75E89-5DE3-4EF4-8443-F2925E507E27}"/>
                </a:ext>
              </a:extLst>
            </p:cNvPr>
            <p:cNvSpPr/>
            <p:nvPr/>
          </p:nvSpPr>
          <p:spPr>
            <a:xfrm rot="16200000">
              <a:off x="1989821" y="1893693"/>
              <a:ext cx="489958" cy="512812"/>
            </a:xfrm>
            <a:prstGeom prst="triangl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2" name="Rectangle: Rounded Corners 71">
              <a:extLst>
                <a:ext uri="{FF2B5EF4-FFF2-40B4-BE49-F238E27FC236}">
                  <a16:creationId xmlns:a16="http://schemas.microsoft.com/office/drawing/2014/main" id="{394433B6-D8E4-4D8E-9CF6-9003705126BC}"/>
                </a:ext>
              </a:extLst>
            </p:cNvPr>
            <p:cNvSpPr/>
            <p:nvPr/>
          </p:nvSpPr>
          <p:spPr>
            <a:xfrm>
              <a:off x="2320441" y="1893693"/>
              <a:ext cx="3070746" cy="512812"/>
            </a:xfrm>
            <a:prstGeom prst="round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Number of Products in Sales</a:t>
              </a:r>
              <a:endParaRPr lang="en-IN" dirty="0"/>
            </a:p>
          </p:txBody>
        </p:sp>
      </p:grpSp>
      <p:grpSp>
        <p:nvGrpSpPr>
          <p:cNvPr id="76" name="Group 75">
            <a:extLst>
              <a:ext uri="{FF2B5EF4-FFF2-40B4-BE49-F238E27FC236}">
                <a16:creationId xmlns:a16="http://schemas.microsoft.com/office/drawing/2014/main" id="{15DFA238-6049-4795-9654-CDECDFAF7EAA}"/>
              </a:ext>
            </a:extLst>
          </p:cNvPr>
          <p:cNvGrpSpPr/>
          <p:nvPr/>
        </p:nvGrpSpPr>
        <p:grpSpPr>
          <a:xfrm>
            <a:off x="6552668" y="3829767"/>
            <a:ext cx="4734031" cy="512812"/>
            <a:chOff x="1978394" y="1893693"/>
            <a:chExt cx="3412793" cy="512812"/>
          </a:xfrm>
          <a:solidFill>
            <a:schemeClr val="tx1">
              <a:lumMod val="65000"/>
              <a:lumOff val="35000"/>
            </a:schemeClr>
          </a:solidFill>
        </p:grpSpPr>
        <p:sp>
          <p:nvSpPr>
            <p:cNvPr id="77" name="Isosceles Triangle 76">
              <a:extLst>
                <a:ext uri="{FF2B5EF4-FFF2-40B4-BE49-F238E27FC236}">
                  <a16:creationId xmlns:a16="http://schemas.microsoft.com/office/drawing/2014/main" id="{24538F90-7A5E-4EFC-81EB-442866CB0945}"/>
                </a:ext>
              </a:extLst>
            </p:cNvPr>
            <p:cNvSpPr/>
            <p:nvPr/>
          </p:nvSpPr>
          <p:spPr>
            <a:xfrm rot="16200000">
              <a:off x="1989821" y="1893693"/>
              <a:ext cx="489958" cy="512812"/>
            </a:xfrm>
            <a:prstGeom prst="triangl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Rectangle: Rounded Corners 77">
              <a:extLst>
                <a:ext uri="{FF2B5EF4-FFF2-40B4-BE49-F238E27FC236}">
                  <a16:creationId xmlns:a16="http://schemas.microsoft.com/office/drawing/2014/main" id="{1574FBFD-7770-4C3B-BCDB-21A6749BEC6A}"/>
                </a:ext>
              </a:extLst>
            </p:cNvPr>
            <p:cNvSpPr/>
            <p:nvPr/>
          </p:nvSpPr>
          <p:spPr>
            <a:xfrm>
              <a:off x="2320441" y="1893693"/>
              <a:ext cx="3070746" cy="512812"/>
            </a:xfrm>
            <a:prstGeom prst="round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Number of Order</a:t>
              </a:r>
              <a:endParaRPr lang="en-IN" dirty="0"/>
            </a:p>
          </p:txBody>
        </p:sp>
      </p:grpSp>
      <p:grpSp>
        <p:nvGrpSpPr>
          <p:cNvPr id="79" name="Group 78">
            <a:extLst>
              <a:ext uri="{FF2B5EF4-FFF2-40B4-BE49-F238E27FC236}">
                <a16:creationId xmlns:a16="http://schemas.microsoft.com/office/drawing/2014/main" id="{62E9B978-E17F-423C-888B-AA5B10A31112}"/>
              </a:ext>
            </a:extLst>
          </p:cNvPr>
          <p:cNvGrpSpPr/>
          <p:nvPr/>
        </p:nvGrpSpPr>
        <p:grpSpPr>
          <a:xfrm>
            <a:off x="6565585" y="4589136"/>
            <a:ext cx="4734031" cy="1253919"/>
            <a:chOff x="1978394" y="1893693"/>
            <a:chExt cx="3412793" cy="1253919"/>
          </a:xfrm>
          <a:solidFill>
            <a:schemeClr val="tx1">
              <a:lumMod val="65000"/>
              <a:lumOff val="35000"/>
            </a:schemeClr>
          </a:solidFill>
        </p:grpSpPr>
        <p:sp>
          <p:nvSpPr>
            <p:cNvPr id="80" name="Isosceles Triangle 79">
              <a:extLst>
                <a:ext uri="{FF2B5EF4-FFF2-40B4-BE49-F238E27FC236}">
                  <a16:creationId xmlns:a16="http://schemas.microsoft.com/office/drawing/2014/main" id="{E11ACDE2-11B4-44DD-95A5-69032F680311}"/>
                </a:ext>
              </a:extLst>
            </p:cNvPr>
            <p:cNvSpPr/>
            <p:nvPr/>
          </p:nvSpPr>
          <p:spPr>
            <a:xfrm rot="16200000">
              <a:off x="1613554" y="2269960"/>
              <a:ext cx="1242492" cy="512812"/>
            </a:xfrm>
            <a:prstGeom prst="triangl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1" name="Rectangle: Rounded Corners 80">
              <a:extLst>
                <a:ext uri="{FF2B5EF4-FFF2-40B4-BE49-F238E27FC236}">
                  <a16:creationId xmlns:a16="http://schemas.microsoft.com/office/drawing/2014/main" id="{EB7F9C4E-B723-4142-8DA8-63269758F68A}"/>
                </a:ext>
              </a:extLst>
            </p:cNvPr>
            <p:cNvSpPr/>
            <p:nvPr/>
          </p:nvSpPr>
          <p:spPr>
            <a:xfrm>
              <a:off x="2320441" y="1893693"/>
              <a:ext cx="3070746" cy="1242492"/>
            </a:xfrm>
            <a:prstGeom prst="round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Key Findings:</a:t>
              </a:r>
            </a:p>
            <a:p>
              <a:r>
                <a:rPr lang="en-US" dirty="0"/>
                <a:t>               </a:t>
              </a:r>
              <a:r>
                <a:rPr lang="en-US" dirty="0" err="1"/>
                <a:t>i</a:t>
              </a:r>
              <a:r>
                <a:rPr lang="en-US" dirty="0"/>
                <a:t>. Comparison</a:t>
              </a:r>
            </a:p>
            <a:p>
              <a:r>
                <a:rPr lang="en-US" dirty="0"/>
                <a:t>               ii. Summary</a:t>
              </a:r>
            </a:p>
          </p:txBody>
        </p:sp>
      </p:grpSp>
      <p:grpSp>
        <p:nvGrpSpPr>
          <p:cNvPr id="82" name="Group 81">
            <a:extLst>
              <a:ext uri="{FF2B5EF4-FFF2-40B4-BE49-F238E27FC236}">
                <a16:creationId xmlns:a16="http://schemas.microsoft.com/office/drawing/2014/main" id="{AE7AFA3D-693E-496A-B21E-A5D9430C0358}"/>
              </a:ext>
            </a:extLst>
          </p:cNvPr>
          <p:cNvGrpSpPr/>
          <p:nvPr/>
        </p:nvGrpSpPr>
        <p:grpSpPr>
          <a:xfrm>
            <a:off x="6552668" y="6136407"/>
            <a:ext cx="4734031" cy="512812"/>
            <a:chOff x="1978394" y="1893693"/>
            <a:chExt cx="3412793" cy="512812"/>
          </a:xfrm>
          <a:solidFill>
            <a:schemeClr val="tx1">
              <a:lumMod val="65000"/>
              <a:lumOff val="35000"/>
            </a:schemeClr>
          </a:solidFill>
        </p:grpSpPr>
        <p:sp>
          <p:nvSpPr>
            <p:cNvPr id="83" name="Isosceles Triangle 82">
              <a:extLst>
                <a:ext uri="{FF2B5EF4-FFF2-40B4-BE49-F238E27FC236}">
                  <a16:creationId xmlns:a16="http://schemas.microsoft.com/office/drawing/2014/main" id="{FCC8B3FE-977C-4F22-A477-D2FD73D0BEA4}"/>
                </a:ext>
              </a:extLst>
            </p:cNvPr>
            <p:cNvSpPr/>
            <p:nvPr/>
          </p:nvSpPr>
          <p:spPr>
            <a:xfrm rot="16200000">
              <a:off x="1989821" y="1893693"/>
              <a:ext cx="489958" cy="512812"/>
            </a:xfrm>
            <a:prstGeom prst="triangl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Rectangle: Rounded Corners 83">
              <a:extLst>
                <a:ext uri="{FF2B5EF4-FFF2-40B4-BE49-F238E27FC236}">
                  <a16:creationId xmlns:a16="http://schemas.microsoft.com/office/drawing/2014/main" id="{125B4EC7-CBBA-40DE-A092-4B134C3BDA51}"/>
                </a:ext>
              </a:extLst>
            </p:cNvPr>
            <p:cNvSpPr/>
            <p:nvPr/>
          </p:nvSpPr>
          <p:spPr>
            <a:xfrm>
              <a:off x="2320441" y="1893693"/>
              <a:ext cx="3070746" cy="512812"/>
            </a:xfrm>
            <a:prstGeom prst="round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tx1"/>
                </a:buClr>
              </a:pPr>
              <a:r>
                <a:rPr lang="en-US" dirty="0">
                  <a:latin typeface="Gill Sans MT (Body)"/>
                  <a:ea typeface="Tahoma" panose="020B0604030504040204" pitchFamily="34" charset="0"/>
                  <a:cs typeface="Tahoma" panose="020B0604030504040204" pitchFamily="34" charset="0"/>
                </a:rPr>
                <a:t>Recommendations</a:t>
              </a:r>
            </a:p>
          </p:txBody>
        </p:sp>
      </p:grpSp>
    </p:spTree>
    <p:extLst>
      <p:ext uri="{BB962C8B-B14F-4D97-AF65-F5344CB8AC3E}">
        <p14:creationId xmlns:p14="http://schemas.microsoft.com/office/powerpoint/2010/main" val="11961418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33D15FE-86AC-4583-A0F7-6701E2D4DE44}"/>
              </a:ext>
            </a:extLst>
          </p:cNvPr>
          <p:cNvSpPr/>
          <p:nvPr/>
        </p:nvSpPr>
        <p:spPr>
          <a:xfrm>
            <a:off x="-60960" y="-93825"/>
            <a:ext cx="12192000" cy="6951825"/>
          </a:xfrm>
          <a:prstGeom prst="rect">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Rectangle 6">
            <a:extLst>
              <a:ext uri="{FF2B5EF4-FFF2-40B4-BE49-F238E27FC236}">
                <a16:creationId xmlns:a16="http://schemas.microsoft.com/office/drawing/2014/main" id="{50D8B5D6-04DD-4C0D-AF45-09EA8F259DA2}"/>
              </a:ext>
            </a:extLst>
          </p:cNvPr>
          <p:cNvSpPr>
            <a:spLocks noChangeArrowheads="1"/>
          </p:cNvSpPr>
          <p:nvPr/>
        </p:nvSpPr>
        <p:spPr bwMode="auto">
          <a:xfrm>
            <a:off x="3742654" y="2258702"/>
            <a:ext cx="8132064" cy="2246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marR="0" lvl="0" indent="-342900" algn="just"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2000" b="0" i="0" u="none" strike="noStrike" cap="none" normalizeH="0" baseline="0" dirty="0">
                <a:ln>
                  <a:noFill/>
                </a:ln>
                <a:solidFill>
                  <a:schemeClr val="tx1"/>
                </a:solidFill>
                <a:effectLst/>
                <a:latin typeface="Gill Sans MT (Body)"/>
                <a:ea typeface="Tahoma" panose="020B0604030504040204" pitchFamily="34" charset="0"/>
                <a:cs typeface="Arial" panose="020B0604020202020204" pitchFamily="34" charset="0"/>
              </a:rPr>
              <a:t>For this project, I compared the sales, profit, average sales per order by category, number of consumers we acquired in the two regions, number of products sold in each region, and number of orders placed </a:t>
            </a:r>
            <a:r>
              <a:rPr kumimoji="0" lang="en-US" altLang="en-US" sz="2000" b="0" i="0" u="none" strike="noStrike" cap="none" normalizeH="0" baseline="0">
                <a:ln>
                  <a:noFill/>
                </a:ln>
                <a:solidFill>
                  <a:schemeClr val="tx1"/>
                </a:solidFill>
                <a:effectLst/>
                <a:latin typeface="Gill Sans MT (Body)"/>
                <a:ea typeface="Tahoma" panose="020B0604030504040204" pitchFamily="34" charset="0"/>
                <a:cs typeface="Arial" panose="020B0604020202020204" pitchFamily="34" charset="0"/>
              </a:rPr>
              <a:t>in central </a:t>
            </a:r>
            <a:r>
              <a:rPr kumimoji="0" lang="en-US" altLang="en-US" sz="2000" b="0" i="0" u="none" strike="noStrike" cap="none" normalizeH="0" baseline="0" dirty="0">
                <a:ln>
                  <a:noFill/>
                </a:ln>
                <a:solidFill>
                  <a:schemeClr val="tx1"/>
                </a:solidFill>
                <a:effectLst/>
                <a:latin typeface="Gill Sans MT (Body)"/>
                <a:ea typeface="Tahoma" panose="020B0604030504040204" pitchFamily="34" charset="0"/>
                <a:cs typeface="Arial" panose="020B0604020202020204" pitchFamily="34" charset="0"/>
              </a:rPr>
              <a:t>and southern regions</a:t>
            </a:r>
            <a:r>
              <a:rPr lang="en-US" altLang="en-US" sz="2000" dirty="0">
                <a:latin typeface="Gill Sans MT (Body)"/>
                <a:ea typeface="Tahoma" panose="020B0604030504040204" pitchFamily="34" charset="0"/>
                <a:cs typeface="Arial" panose="020B0604020202020204" pitchFamily="34" charset="0"/>
              </a:rPr>
              <a:t>.</a:t>
            </a: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lang="en-US" altLang="en-US" sz="2000" dirty="0">
              <a:latin typeface="Gill Sans MT (Body)"/>
              <a:ea typeface="Tahoma" panose="020B0604030504040204" pitchFamily="34" charset="0"/>
              <a:cs typeface="Arial" panose="020B0604020202020204" pitchFamily="34" charset="0"/>
            </a:endParaRPr>
          </a:p>
          <a:p>
            <a:pPr marL="342900" indent="-342900" algn="just" defTabSz="914400" eaLnBrk="0" fontAlgn="base" hangingPunct="0">
              <a:spcBef>
                <a:spcPct val="0"/>
              </a:spcBef>
              <a:spcAft>
                <a:spcPct val="0"/>
              </a:spcAft>
              <a:buFont typeface="Wingdings" panose="05000000000000000000" pitchFamily="2" charset="2"/>
              <a:buChar char="Ø"/>
            </a:pPr>
            <a:r>
              <a:rPr kumimoji="0" lang="en-US" altLang="en-US" sz="2000" b="0" i="0" u="none" strike="noStrike" cap="none" normalizeH="0" baseline="0" dirty="0">
                <a:ln>
                  <a:noFill/>
                </a:ln>
                <a:solidFill>
                  <a:schemeClr val="tx1"/>
                </a:solidFill>
                <a:effectLst/>
                <a:latin typeface="Gill Sans MT (Body)"/>
                <a:ea typeface="Tahoma" panose="020B0604030504040204" pitchFamily="34" charset="0"/>
                <a:cs typeface="Arial" panose="020B0604020202020204" pitchFamily="34" charset="0"/>
              </a:rPr>
              <a:t>This comparison provides detailed insight into the factors that need to be prioritized for improved improvement in both regions.</a:t>
            </a:r>
          </a:p>
        </p:txBody>
      </p:sp>
      <p:sp>
        <p:nvSpPr>
          <p:cNvPr id="16" name="Content Placeholder 2">
            <a:extLst>
              <a:ext uri="{FF2B5EF4-FFF2-40B4-BE49-F238E27FC236}">
                <a16:creationId xmlns:a16="http://schemas.microsoft.com/office/drawing/2014/main" id="{41B1B815-AC91-46AD-9316-DA3DFA776FBE}"/>
              </a:ext>
            </a:extLst>
          </p:cNvPr>
          <p:cNvSpPr txBox="1">
            <a:spLocks/>
          </p:cNvSpPr>
          <p:nvPr/>
        </p:nvSpPr>
        <p:spPr>
          <a:xfrm>
            <a:off x="872989" y="332420"/>
            <a:ext cx="3385245" cy="886779"/>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900" kern="1200">
                <a:solidFill>
                  <a:schemeClr val="tx1"/>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buNone/>
            </a:pPr>
            <a:endParaRPr lang="en-IN" sz="3600" b="1" dirty="0">
              <a:ln>
                <a:solidFill>
                  <a:schemeClr val="tx1"/>
                </a:solidFill>
              </a:ln>
              <a:solidFill>
                <a:schemeClr val="bg1"/>
              </a:solidFill>
              <a:latin typeface="Calibri" panose="020F0502020204030204" pitchFamily="34" charset="0"/>
              <a:cs typeface="Calibri" panose="020F0502020204030204" pitchFamily="34" charset="0"/>
            </a:endParaRPr>
          </a:p>
        </p:txBody>
      </p:sp>
      <p:grpSp>
        <p:nvGrpSpPr>
          <p:cNvPr id="8" name="Group 7">
            <a:extLst>
              <a:ext uri="{FF2B5EF4-FFF2-40B4-BE49-F238E27FC236}">
                <a16:creationId xmlns:a16="http://schemas.microsoft.com/office/drawing/2014/main" id="{1945BF52-2BEB-468B-A4A5-26C54E1FE973}"/>
              </a:ext>
            </a:extLst>
          </p:cNvPr>
          <p:cNvGrpSpPr/>
          <p:nvPr/>
        </p:nvGrpSpPr>
        <p:grpSpPr>
          <a:xfrm>
            <a:off x="-657309" y="0"/>
            <a:ext cx="6692349" cy="1421693"/>
            <a:chOff x="-251791" y="0"/>
            <a:chExt cx="4344730" cy="1421693"/>
          </a:xfrm>
          <a:effectLst>
            <a:outerShdw blurRad="50800" dist="38100" dir="16200000" rotWithShape="0">
              <a:prstClr val="black">
                <a:alpha val="40000"/>
              </a:prstClr>
            </a:outerShdw>
          </a:effectLst>
        </p:grpSpPr>
        <p:sp>
          <p:nvSpPr>
            <p:cNvPr id="9" name="Arrow: Notched Right 8">
              <a:extLst>
                <a:ext uri="{FF2B5EF4-FFF2-40B4-BE49-F238E27FC236}">
                  <a16:creationId xmlns:a16="http://schemas.microsoft.com/office/drawing/2014/main" id="{CCB0EA2B-8344-4C6E-9351-1F3FE54123F1}"/>
                </a:ext>
              </a:extLst>
            </p:cNvPr>
            <p:cNvSpPr/>
            <p:nvPr/>
          </p:nvSpPr>
          <p:spPr>
            <a:xfrm>
              <a:off x="-251791" y="0"/>
              <a:ext cx="4344730" cy="1421693"/>
            </a:xfrm>
            <a:prstGeom prst="notchedRightArrow">
              <a:avLst>
                <a:gd name="adj1" fmla="val 50000"/>
                <a:gd name="adj2" fmla="val 9206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Content Placeholder 2">
              <a:extLst>
                <a:ext uri="{FF2B5EF4-FFF2-40B4-BE49-F238E27FC236}">
                  <a16:creationId xmlns:a16="http://schemas.microsoft.com/office/drawing/2014/main" id="{F8F21BCB-84CC-4EF8-9646-FB26470957A4}"/>
                </a:ext>
              </a:extLst>
            </p:cNvPr>
            <p:cNvSpPr txBox="1">
              <a:spLocks/>
            </p:cNvSpPr>
            <p:nvPr/>
          </p:nvSpPr>
          <p:spPr>
            <a:xfrm>
              <a:off x="308850" y="412795"/>
              <a:ext cx="2697370" cy="681826"/>
            </a:xfrm>
            <a:prstGeom prst="rect">
              <a:avLst/>
            </a:prstGeom>
            <a:ln>
              <a:noFill/>
            </a:ln>
          </p:spPr>
          <p:txBody>
            <a:bodyPr vert="horz" lIns="91440" tIns="45720" rIns="91440" bIns="45720" rtlCol="0">
              <a:normAutofit lnSpcReduction="10000"/>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900" kern="1200">
                  <a:solidFill>
                    <a:schemeClr val="tx1"/>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lgn="ctr">
                <a:buNone/>
              </a:pPr>
              <a:r>
                <a:rPr lang="en-US" sz="4000" b="1" dirty="0">
                  <a:ln>
                    <a:solidFill>
                      <a:schemeClr val="tx1"/>
                    </a:solidFill>
                  </a:ln>
                  <a:solidFill>
                    <a:schemeClr val="bg1"/>
                  </a:solidFill>
                  <a:latin typeface="Calibri" panose="020F0502020204030204" pitchFamily="34" charset="0"/>
                  <a:cs typeface="Calibri" panose="020F0502020204030204" pitchFamily="34" charset="0"/>
                </a:rPr>
                <a:t>INTRODUCTION</a:t>
              </a:r>
            </a:p>
          </p:txBody>
        </p:sp>
      </p:grpSp>
      <p:pic>
        <p:nvPicPr>
          <p:cNvPr id="3" name="Picture 2">
            <a:extLst>
              <a:ext uri="{FF2B5EF4-FFF2-40B4-BE49-F238E27FC236}">
                <a16:creationId xmlns:a16="http://schemas.microsoft.com/office/drawing/2014/main" id="{AAA51C89-6DA4-4852-A104-2B5BA7FFCC18}"/>
              </a:ext>
            </a:extLst>
          </p:cNvPr>
          <p:cNvPicPr>
            <a:picLocks noChangeAspect="1"/>
          </p:cNvPicPr>
          <p:nvPr/>
        </p:nvPicPr>
        <p:blipFill rotWithShape="1">
          <a:blip r:embed="rId2">
            <a:extLst>
              <a:ext uri="{28A0092B-C50C-407E-A947-70E740481C1C}">
                <a14:useLocalDpi xmlns:a14="http://schemas.microsoft.com/office/drawing/2010/main" val="0"/>
              </a:ext>
            </a:extLst>
          </a:blip>
          <a:srcRect l="7248" t="26750" r="7672"/>
          <a:stretch/>
        </p:blipFill>
        <p:spPr>
          <a:xfrm>
            <a:off x="474631" y="2205821"/>
            <a:ext cx="2732433" cy="2352530"/>
          </a:xfrm>
          <a:prstGeom prst="rect">
            <a:avLst/>
          </a:prstGeom>
        </p:spPr>
      </p:pic>
    </p:spTree>
    <p:extLst>
      <p:ext uri="{BB962C8B-B14F-4D97-AF65-F5344CB8AC3E}">
        <p14:creationId xmlns:p14="http://schemas.microsoft.com/office/powerpoint/2010/main" val="15516813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8045853-DE0B-46C9-BDA5-C0CA5263B7D4}"/>
              </a:ext>
            </a:extLst>
          </p:cNvPr>
          <p:cNvSpPr/>
          <p:nvPr/>
        </p:nvSpPr>
        <p:spPr>
          <a:xfrm>
            <a:off x="0" y="-93826"/>
            <a:ext cx="12192000" cy="6951825"/>
          </a:xfrm>
          <a:prstGeom prst="rect">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w="0"/>
              <a:solidFill>
                <a:schemeClr val="tx1"/>
              </a:solidFill>
              <a:effectLst>
                <a:outerShdw blurRad="38100" dist="19050" dir="2700000" algn="tl" rotWithShape="0">
                  <a:schemeClr val="dk1">
                    <a:alpha val="40000"/>
                  </a:schemeClr>
                </a:outerShdw>
              </a:effectLst>
            </a:endParaRPr>
          </a:p>
        </p:txBody>
      </p:sp>
      <p:sp>
        <p:nvSpPr>
          <p:cNvPr id="3" name="TextBox 2">
            <a:extLst>
              <a:ext uri="{FF2B5EF4-FFF2-40B4-BE49-F238E27FC236}">
                <a16:creationId xmlns:a16="http://schemas.microsoft.com/office/drawing/2014/main" id="{89082216-40B4-4C07-8241-1EABBA6EDCEB}"/>
              </a:ext>
            </a:extLst>
          </p:cNvPr>
          <p:cNvSpPr txBox="1"/>
          <p:nvPr/>
        </p:nvSpPr>
        <p:spPr>
          <a:xfrm>
            <a:off x="6035040" y="3728386"/>
            <a:ext cx="5874336" cy="2554545"/>
          </a:xfrm>
          <a:prstGeom prst="rect">
            <a:avLst/>
          </a:prstGeom>
          <a:noFill/>
        </p:spPr>
        <p:txBody>
          <a:bodyPr wrap="square" rtlCol="0">
            <a:spAutoFit/>
          </a:bodyPr>
          <a:lstStyle/>
          <a:p>
            <a:pPr algn="just"/>
            <a:r>
              <a:rPr lang="en-IN" sz="1600" dirty="0">
                <a:highlight>
                  <a:srgbClr val="00FFFF"/>
                </a:highlight>
                <a:latin typeface="Gill Sans MT (Body)"/>
                <a:ea typeface="Tahoma" panose="020B0604030504040204" pitchFamily="34" charset="0"/>
                <a:cs typeface="Tahoma" panose="020B0604030504040204" pitchFamily="34" charset="0"/>
              </a:rPr>
              <a:t>Methodology </a:t>
            </a:r>
            <a:r>
              <a:rPr lang="en-IN" sz="1600" dirty="0">
                <a:latin typeface="Gill Sans MT (Body)"/>
                <a:ea typeface="Tahoma" panose="020B0604030504040204" pitchFamily="34" charset="0"/>
                <a:cs typeface="Tahoma" panose="020B0604030504040204" pitchFamily="34" charset="0"/>
              </a:rPr>
              <a:t>: </a:t>
            </a:r>
          </a:p>
          <a:p>
            <a:pPr algn="just"/>
            <a:r>
              <a:rPr lang="en-IN" sz="1600" dirty="0">
                <a:latin typeface="Gill Sans MT (Body)"/>
                <a:ea typeface="Tahoma" panose="020B0604030504040204" pitchFamily="34" charset="0"/>
                <a:cs typeface="Tahoma" panose="020B0604030504040204" pitchFamily="34" charset="0"/>
              </a:rPr>
              <a:t>  </a:t>
            </a:r>
          </a:p>
          <a:p>
            <a:pPr marL="285750" indent="-285750" algn="just">
              <a:buFont typeface="Wingdings" panose="05000000000000000000" pitchFamily="2" charset="2"/>
              <a:buChar char="q"/>
            </a:pPr>
            <a:r>
              <a:rPr lang="en-IN" sz="1600" dirty="0">
                <a:latin typeface="Gill Sans MT (Body)"/>
                <a:ea typeface="Tahoma" panose="020B0604030504040204" pitchFamily="34" charset="0"/>
                <a:cs typeface="Tahoma" panose="020B0604030504040204" pitchFamily="34" charset="0"/>
              </a:rPr>
              <a:t> </a:t>
            </a:r>
            <a:r>
              <a:rPr lang="en-US" sz="1600" dirty="0">
                <a:latin typeface="Gill Sans MT (Body)"/>
                <a:ea typeface="Tahoma" panose="020B0604030504040204" pitchFamily="34" charset="0"/>
                <a:cs typeface="Tahoma" panose="020B0604030504040204" pitchFamily="34" charset="0"/>
              </a:rPr>
              <a:t>In this analysis, we utilized a comprehensive data-driven approach to compare sales performance between the Central and South regions. </a:t>
            </a:r>
          </a:p>
          <a:p>
            <a:pPr marL="285750" indent="-285750" algn="just">
              <a:buFont typeface="Wingdings" panose="05000000000000000000" pitchFamily="2" charset="2"/>
              <a:buChar char="q"/>
            </a:pPr>
            <a:r>
              <a:rPr lang="en-US" sz="1600" dirty="0">
                <a:latin typeface="Gill Sans MT (Body)"/>
                <a:ea typeface="Tahoma" panose="020B0604030504040204" pitchFamily="34" charset="0"/>
                <a:cs typeface="Tahoma" panose="020B0604030504040204" pitchFamily="34" charset="0"/>
              </a:rPr>
              <a:t>The primary tool used for data visualization and analysis is </a:t>
            </a:r>
            <a:r>
              <a:rPr lang="en-US" sz="1600" dirty="0">
                <a:highlight>
                  <a:srgbClr val="00FFFF"/>
                </a:highlight>
                <a:latin typeface="Gill Sans MT (Body)"/>
                <a:ea typeface="Tahoma" panose="020B0604030504040204" pitchFamily="34" charset="0"/>
                <a:cs typeface="Tahoma" panose="020B0604030504040204" pitchFamily="34" charset="0"/>
              </a:rPr>
              <a:t>Tableau</a:t>
            </a:r>
            <a:r>
              <a:rPr lang="en-US" sz="1600" dirty="0">
                <a:latin typeface="Gill Sans MT (Body)"/>
                <a:ea typeface="Tahoma" panose="020B0604030504040204" pitchFamily="34" charset="0"/>
                <a:cs typeface="Tahoma" panose="020B0604030504040204" pitchFamily="34" charset="0"/>
              </a:rPr>
              <a:t>, which allows for interactive and detailed visual representations of the data.</a:t>
            </a:r>
          </a:p>
          <a:p>
            <a:pPr marL="285750" indent="-285750" algn="just">
              <a:buFont typeface="Wingdings" panose="05000000000000000000" pitchFamily="2" charset="2"/>
              <a:buChar char="q"/>
            </a:pPr>
            <a:r>
              <a:rPr lang="en-US" sz="1600" dirty="0">
                <a:latin typeface="Gill Sans MT (Body)"/>
                <a:ea typeface="Tahoma" panose="020B0604030504040204" pitchFamily="34" charset="0"/>
                <a:cs typeface="Tahoma" panose="020B0604030504040204" pitchFamily="34" charset="0"/>
              </a:rPr>
              <a:t>This methodology enables us to effectively identify patterns, trends, and insights that inform our strategic recommendations.</a:t>
            </a:r>
          </a:p>
        </p:txBody>
      </p:sp>
      <p:sp>
        <p:nvSpPr>
          <p:cNvPr id="5" name="Oval 4">
            <a:extLst>
              <a:ext uri="{FF2B5EF4-FFF2-40B4-BE49-F238E27FC236}">
                <a16:creationId xmlns:a16="http://schemas.microsoft.com/office/drawing/2014/main" id="{E2679EEB-DC82-4532-B064-7CC19ED8D8DB}"/>
              </a:ext>
            </a:extLst>
          </p:cNvPr>
          <p:cNvSpPr/>
          <p:nvPr/>
        </p:nvSpPr>
        <p:spPr>
          <a:xfrm>
            <a:off x="1065473" y="1838487"/>
            <a:ext cx="3246783" cy="197464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Data Source </a:t>
            </a:r>
            <a:r>
              <a:rPr lang="en-US" dirty="0"/>
              <a:t>:  Sample Superstore Data</a:t>
            </a:r>
            <a:endParaRPr lang="en-IN" dirty="0"/>
          </a:p>
        </p:txBody>
      </p:sp>
      <p:grpSp>
        <p:nvGrpSpPr>
          <p:cNvPr id="7" name="Group 6">
            <a:extLst>
              <a:ext uri="{FF2B5EF4-FFF2-40B4-BE49-F238E27FC236}">
                <a16:creationId xmlns:a16="http://schemas.microsoft.com/office/drawing/2014/main" id="{F8FBFA44-A785-4AD6-93E9-4AA7D8A02C8E}"/>
              </a:ext>
            </a:extLst>
          </p:cNvPr>
          <p:cNvGrpSpPr/>
          <p:nvPr/>
        </p:nvGrpSpPr>
        <p:grpSpPr>
          <a:xfrm>
            <a:off x="-657309" y="0"/>
            <a:ext cx="6692349" cy="1421693"/>
            <a:chOff x="-251791" y="0"/>
            <a:chExt cx="4344730" cy="1421693"/>
          </a:xfrm>
          <a:effectLst>
            <a:outerShdw blurRad="50800" dist="38100" dir="16200000" rotWithShape="0">
              <a:prstClr val="black">
                <a:alpha val="40000"/>
              </a:prstClr>
            </a:outerShdw>
          </a:effectLst>
        </p:grpSpPr>
        <p:sp>
          <p:nvSpPr>
            <p:cNvPr id="8" name="Arrow: Notched Right 7">
              <a:extLst>
                <a:ext uri="{FF2B5EF4-FFF2-40B4-BE49-F238E27FC236}">
                  <a16:creationId xmlns:a16="http://schemas.microsoft.com/office/drawing/2014/main" id="{E9972901-1B60-4D38-BF28-C8C0FE14EB6F}"/>
                </a:ext>
              </a:extLst>
            </p:cNvPr>
            <p:cNvSpPr/>
            <p:nvPr/>
          </p:nvSpPr>
          <p:spPr>
            <a:xfrm>
              <a:off x="-251791" y="0"/>
              <a:ext cx="4344730" cy="1421693"/>
            </a:xfrm>
            <a:prstGeom prst="notchedRightArrow">
              <a:avLst>
                <a:gd name="adj1" fmla="val 50000"/>
                <a:gd name="adj2" fmla="val 9206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9" name="Content Placeholder 2">
              <a:extLst>
                <a:ext uri="{FF2B5EF4-FFF2-40B4-BE49-F238E27FC236}">
                  <a16:creationId xmlns:a16="http://schemas.microsoft.com/office/drawing/2014/main" id="{F343382E-588A-433C-8FF7-9AA182CB01C9}"/>
                </a:ext>
              </a:extLst>
            </p:cNvPr>
            <p:cNvSpPr txBox="1">
              <a:spLocks/>
            </p:cNvSpPr>
            <p:nvPr/>
          </p:nvSpPr>
          <p:spPr>
            <a:xfrm>
              <a:off x="274727" y="543088"/>
              <a:ext cx="3527990" cy="681826"/>
            </a:xfrm>
            <a:prstGeom prst="rect">
              <a:avLst/>
            </a:prstGeom>
            <a:ln>
              <a:noFill/>
            </a:ln>
          </p:spPr>
          <p:txBody>
            <a:bodyPr vert="horz" lIns="91440" tIns="45720" rIns="91440" bIns="45720" rtlCol="0">
              <a:normAutofit fontScale="70000" lnSpcReduction="20000"/>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900" kern="1200">
                  <a:solidFill>
                    <a:schemeClr val="tx1"/>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lgn="just">
                <a:buNone/>
              </a:pPr>
              <a:r>
                <a:rPr lang="en-US" sz="4000" b="1" dirty="0">
                  <a:ln>
                    <a:solidFill>
                      <a:schemeClr val="tx1"/>
                    </a:solidFill>
                  </a:ln>
                  <a:solidFill>
                    <a:schemeClr val="bg1"/>
                  </a:solidFill>
                  <a:latin typeface="Calibri" panose="020F0502020204030204" pitchFamily="34" charset="0"/>
                  <a:cs typeface="Calibri" panose="020F0502020204030204" pitchFamily="34" charset="0"/>
                </a:rPr>
                <a:t>DATA SOURCE &amp; METHODOLOGY</a:t>
              </a:r>
            </a:p>
          </p:txBody>
        </p:sp>
      </p:grpSp>
      <p:sp>
        <p:nvSpPr>
          <p:cNvPr id="20" name="Freeform: Shape 19">
            <a:extLst>
              <a:ext uri="{FF2B5EF4-FFF2-40B4-BE49-F238E27FC236}">
                <a16:creationId xmlns:a16="http://schemas.microsoft.com/office/drawing/2014/main" id="{75C5045E-1061-4620-B99F-F0E77B44B2D6}"/>
              </a:ext>
            </a:extLst>
          </p:cNvPr>
          <p:cNvSpPr/>
          <p:nvPr/>
        </p:nvSpPr>
        <p:spPr>
          <a:xfrm>
            <a:off x="3744686" y="1838487"/>
            <a:ext cx="3628571" cy="3427722"/>
          </a:xfrm>
          <a:custGeom>
            <a:avLst/>
            <a:gdLst>
              <a:gd name="connsiteX0" fmla="*/ 3628571 w 3628571"/>
              <a:gd name="connsiteY0" fmla="*/ 251570 h 3427722"/>
              <a:gd name="connsiteX1" fmla="*/ 2090057 w 3628571"/>
              <a:gd name="connsiteY1" fmla="*/ 280599 h 3427722"/>
              <a:gd name="connsiteX2" fmla="*/ 1915885 w 3628571"/>
              <a:gd name="connsiteY2" fmla="*/ 3096370 h 3427722"/>
              <a:gd name="connsiteX3" fmla="*/ 0 w 3628571"/>
              <a:gd name="connsiteY3" fmla="*/ 3372142 h 3427722"/>
              <a:gd name="connsiteX4" fmla="*/ 0 w 3628571"/>
              <a:gd name="connsiteY4" fmla="*/ 3372142 h 34277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28571" h="3427722">
                <a:moveTo>
                  <a:pt x="3628571" y="251570"/>
                </a:moveTo>
                <a:cubicBezTo>
                  <a:pt x="3002038" y="29018"/>
                  <a:pt x="2375505" y="-193534"/>
                  <a:pt x="2090057" y="280599"/>
                </a:cubicBezTo>
                <a:cubicBezTo>
                  <a:pt x="1804609" y="754732"/>
                  <a:pt x="2264228" y="2581113"/>
                  <a:pt x="1915885" y="3096370"/>
                </a:cubicBezTo>
                <a:cubicBezTo>
                  <a:pt x="1567542" y="3611627"/>
                  <a:pt x="0" y="3372142"/>
                  <a:pt x="0" y="3372142"/>
                </a:cubicBezTo>
                <a:lnTo>
                  <a:pt x="0" y="3372142"/>
                </a:lnTo>
              </a:path>
            </a:pathLst>
          </a:custGeom>
          <a:ln>
            <a:headEnd type="arrow" w="med" len="med"/>
            <a:tailEnd type="arrow" w="med" len="med"/>
          </a:ln>
        </p:spPr>
        <p:style>
          <a:lnRef idx="3">
            <a:schemeClr val="dk1"/>
          </a:lnRef>
          <a:fillRef idx="0">
            <a:schemeClr val="dk1"/>
          </a:fillRef>
          <a:effectRef idx="2">
            <a:schemeClr val="dk1"/>
          </a:effectRef>
          <a:fontRef idx="minor">
            <a:schemeClr val="tx1"/>
          </a:fontRef>
        </p:style>
        <p:txBody>
          <a:bodyPr rtlCol="0" anchor="ctr"/>
          <a:lstStyle/>
          <a:p>
            <a:pPr algn="ctr"/>
            <a:endParaRPr lang="en-IN" dirty="0">
              <a:solidFill>
                <a:schemeClr val="tx1"/>
              </a:solidFill>
            </a:endParaRPr>
          </a:p>
        </p:txBody>
      </p:sp>
      <p:pic>
        <p:nvPicPr>
          <p:cNvPr id="22" name="Picture 21">
            <a:extLst>
              <a:ext uri="{FF2B5EF4-FFF2-40B4-BE49-F238E27FC236}">
                <a16:creationId xmlns:a16="http://schemas.microsoft.com/office/drawing/2014/main" id="{DB1A9BA2-3EF8-4196-9743-E3D0FD568A14}"/>
              </a:ext>
            </a:extLst>
          </p:cNvPr>
          <p:cNvPicPr>
            <a:picLocks noChangeAspect="1"/>
          </p:cNvPicPr>
          <p:nvPr/>
        </p:nvPicPr>
        <p:blipFill rotWithShape="1">
          <a:blip r:embed="rId2">
            <a:extLst>
              <a:ext uri="{28A0092B-C50C-407E-A947-70E740481C1C}">
                <a14:useLocalDpi xmlns:a14="http://schemas.microsoft.com/office/drawing/2010/main" val="0"/>
              </a:ext>
            </a:extLst>
          </a:blip>
          <a:srcRect l="23799" t="16653" r="23671" b="13888"/>
          <a:stretch/>
        </p:blipFill>
        <p:spPr>
          <a:xfrm>
            <a:off x="992258" y="4229922"/>
            <a:ext cx="2423773" cy="2136595"/>
          </a:xfrm>
          <a:prstGeom prst="rect">
            <a:avLst/>
          </a:prstGeom>
        </p:spPr>
      </p:pic>
      <p:pic>
        <p:nvPicPr>
          <p:cNvPr id="24" name="Picture 23">
            <a:extLst>
              <a:ext uri="{FF2B5EF4-FFF2-40B4-BE49-F238E27FC236}">
                <a16:creationId xmlns:a16="http://schemas.microsoft.com/office/drawing/2014/main" id="{5111C9A4-A230-4985-8A45-30E56040E615}"/>
              </a:ext>
            </a:extLst>
          </p:cNvPr>
          <p:cNvPicPr>
            <a:picLocks noChangeAspect="1"/>
          </p:cNvPicPr>
          <p:nvPr/>
        </p:nvPicPr>
        <p:blipFill rotWithShape="1">
          <a:blip r:embed="rId3">
            <a:extLst>
              <a:ext uri="{28A0092B-C50C-407E-A947-70E740481C1C}">
                <a14:useLocalDpi xmlns:a14="http://schemas.microsoft.com/office/drawing/2010/main" val="0"/>
              </a:ext>
            </a:extLst>
          </a:blip>
          <a:srcRect l="15714" t="26808" r="19312" b="30159"/>
          <a:stretch/>
        </p:blipFill>
        <p:spPr>
          <a:xfrm>
            <a:off x="7879746" y="1209693"/>
            <a:ext cx="3187649" cy="2111248"/>
          </a:xfrm>
          <a:prstGeom prst="rect">
            <a:avLst/>
          </a:prstGeom>
        </p:spPr>
      </p:pic>
    </p:spTree>
    <p:extLst>
      <p:ext uri="{BB962C8B-B14F-4D97-AF65-F5344CB8AC3E}">
        <p14:creationId xmlns:p14="http://schemas.microsoft.com/office/powerpoint/2010/main" val="27983156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5C92A07-B83E-4D71-B03A-7C18C1627401}"/>
              </a:ext>
            </a:extLst>
          </p:cNvPr>
          <p:cNvSpPr/>
          <p:nvPr/>
        </p:nvSpPr>
        <p:spPr>
          <a:xfrm>
            <a:off x="0" y="-14438"/>
            <a:ext cx="12269002" cy="6957659"/>
          </a:xfrm>
          <a:prstGeom prst="rect">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 name="Title 1">
            <a:extLst>
              <a:ext uri="{FF2B5EF4-FFF2-40B4-BE49-F238E27FC236}">
                <a16:creationId xmlns:a16="http://schemas.microsoft.com/office/drawing/2014/main" id="{12932C84-D4B8-409E-A807-E32459F318DB}"/>
              </a:ext>
            </a:extLst>
          </p:cNvPr>
          <p:cNvSpPr>
            <a:spLocks noGrp="1"/>
          </p:cNvSpPr>
          <p:nvPr>
            <p:ph type="title"/>
          </p:nvPr>
        </p:nvSpPr>
        <p:spPr>
          <a:xfrm>
            <a:off x="3580472" y="156309"/>
            <a:ext cx="5031055" cy="665325"/>
          </a:xfrm>
        </p:spPr>
        <p:txBody>
          <a:bodyPr>
            <a:normAutofit fontScale="90000"/>
          </a:bodyPr>
          <a:lstStyle/>
          <a:p>
            <a:r>
              <a:rPr lang="en-US" dirty="0"/>
              <a:t>Overview of dashboard</a:t>
            </a:r>
            <a:endParaRPr lang="en-IN" dirty="0"/>
          </a:p>
        </p:txBody>
      </p:sp>
      <p:pic>
        <p:nvPicPr>
          <p:cNvPr id="7" name="Picture 6">
            <a:extLst>
              <a:ext uri="{FF2B5EF4-FFF2-40B4-BE49-F238E27FC236}">
                <a16:creationId xmlns:a16="http://schemas.microsoft.com/office/drawing/2014/main" id="{9FB8B32E-59B4-4040-91F4-040FD7A9E2D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260327" y="1251285"/>
            <a:ext cx="9163834" cy="5475570"/>
          </a:xfrm>
          <a:prstGeom prst="rect">
            <a:avLst/>
          </a:prstGeom>
        </p:spPr>
      </p:pic>
    </p:spTree>
    <p:extLst>
      <p:ext uri="{BB962C8B-B14F-4D97-AF65-F5344CB8AC3E}">
        <p14:creationId xmlns:p14="http://schemas.microsoft.com/office/powerpoint/2010/main" val="13052115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7DFED7C-F99F-4128-A36B-6A1777F4F566}"/>
              </a:ext>
            </a:extLst>
          </p:cNvPr>
          <p:cNvSpPr/>
          <p:nvPr/>
        </p:nvSpPr>
        <p:spPr>
          <a:xfrm>
            <a:off x="0" y="-46913"/>
            <a:ext cx="12192000" cy="6951825"/>
          </a:xfrm>
          <a:prstGeom prst="rect">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dirty="0">
              <a:ln w="22225">
                <a:solidFill>
                  <a:schemeClr val="accent2"/>
                </a:solidFill>
                <a:prstDash val="solid"/>
              </a:ln>
              <a:solidFill>
                <a:schemeClr val="accent2">
                  <a:lumMod val="40000"/>
                  <a:lumOff val="60000"/>
                </a:schemeClr>
              </a:solidFill>
            </a:endParaRPr>
          </a:p>
        </p:txBody>
      </p:sp>
      <p:pic>
        <p:nvPicPr>
          <p:cNvPr id="6" name="Picture 5">
            <a:extLst>
              <a:ext uri="{FF2B5EF4-FFF2-40B4-BE49-F238E27FC236}">
                <a16:creationId xmlns:a16="http://schemas.microsoft.com/office/drawing/2014/main" id="{37B61383-39AE-4FF6-A613-498A4547C3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08853" y="1893568"/>
            <a:ext cx="8043041" cy="4731381"/>
          </a:xfrm>
          <a:prstGeom prst="rect">
            <a:avLst/>
          </a:prstGeom>
        </p:spPr>
      </p:pic>
      <p:sp>
        <p:nvSpPr>
          <p:cNvPr id="9" name="TextBox 8">
            <a:extLst>
              <a:ext uri="{FF2B5EF4-FFF2-40B4-BE49-F238E27FC236}">
                <a16:creationId xmlns:a16="http://schemas.microsoft.com/office/drawing/2014/main" id="{5338BA06-7BF1-4F1B-93C5-B7E7601F6C2C}"/>
              </a:ext>
            </a:extLst>
          </p:cNvPr>
          <p:cNvSpPr txBox="1"/>
          <p:nvPr/>
        </p:nvSpPr>
        <p:spPr>
          <a:xfrm>
            <a:off x="1789044" y="9886122"/>
            <a:ext cx="1331843" cy="369332"/>
          </a:xfrm>
          <a:prstGeom prst="rect">
            <a:avLst/>
          </a:prstGeom>
          <a:noFill/>
        </p:spPr>
        <p:txBody>
          <a:bodyPr wrap="square" rtlCol="0">
            <a:spAutoFit/>
          </a:bodyPr>
          <a:lstStyle/>
          <a:p>
            <a:endParaRPr lang="en-IN" dirty="0"/>
          </a:p>
        </p:txBody>
      </p:sp>
      <p:grpSp>
        <p:nvGrpSpPr>
          <p:cNvPr id="10" name="Group 9">
            <a:extLst>
              <a:ext uri="{FF2B5EF4-FFF2-40B4-BE49-F238E27FC236}">
                <a16:creationId xmlns:a16="http://schemas.microsoft.com/office/drawing/2014/main" id="{7514CA5F-02F7-4F58-9BF0-CB2D37F42F22}"/>
              </a:ext>
            </a:extLst>
          </p:cNvPr>
          <p:cNvGrpSpPr/>
          <p:nvPr/>
        </p:nvGrpSpPr>
        <p:grpSpPr>
          <a:xfrm>
            <a:off x="268721" y="3070806"/>
            <a:ext cx="3929268" cy="3289296"/>
            <a:chOff x="548110" y="3075755"/>
            <a:chExt cx="3929268" cy="3289296"/>
          </a:xfrm>
        </p:grpSpPr>
        <p:sp>
          <p:nvSpPr>
            <p:cNvPr id="8" name="Rectangle 1">
              <a:extLst>
                <a:ext uri="{FF2B5EF4-FFF2-40B4-BE49-F238E27FC236}">
                  <a16:creationId xmlns:a16="http://schemas.microsoft.com/office/drawing/2014/main" id="{42B2A38B-CB56-4A87-B3C8-3ADF916EAD45}"/>
                </a:ext>
              </a:extLst>
            </p:cNvPr>
            <p:cNvSpPr>
              <a:spLocks noChangeArrowheads="1"/>
            </p:cNvSpPr>
            <p:nvPr/>
          </p:nvSpPr>
          <p:spPr bwMode="auto">
            <a:xfrm>
              <a:off x="548110" y="3075755"/>
              <a:ext cx="3379304" cy="160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1" i="0" u="sng" strike="noStrike" cap="none" normalizeH="0" baseline="0" dirty="0">
                  <a:ln>
                    <a:noFill/>
                  </a:ln>
                  <a:solidFill>
                    <a:schemeClr val="tx1"/>
                  </a:solidFill>
                  <a:effectLst/>
                  <a:latin typeface="Gill Sans MT (Body)"/>
                  <a:cs typeface="Segoe UI Semibold" panose="020B0702040204020203" pitchFamily="34" charset="0"/>
                </a:rPr>
                <a:t>Total Sales</a:t>
              </a:r>
              <a:r>
                <a:rPr kumimoji="0" lang="en-US" altLang="en-US" sz="1600" b="0" i="0" u="none" strike="noStrike" cap="none" normalizeH="0" baseline="0" dirty="0">
                  <a:ln>
                    <a:noFill/>
                  </a:ln>
                  <a:solidFill>
                    <a:schemeClr val="tx1"/>
                  </a:solidFill>
                  <a:effectLst/>
                  <a:latin typeface="Gill Sans MT (Body)"/>
                  <a:cs typeface="Segoe UI Semibold" panose="020B0702040204020203" pitchFamily="34" charset="0"/>
                </a:rPr>
                <a:t>: The </a:t>
              </a:r>
              <a:r>
                <a:rPr kumimoji="0" lang="en-US" altLang="en-US" sz="1600" b="0" i="0" u="none" strike="noStrike" cap="none" normalizeH="0" baseline="0" dirty="0">
                  <a:ln>
                    <a:noFill/>
                  </a:ln>
                  <a:solidFill>
                    <a:schemeClr val="tx1"/>
                  </a:solidFill>
                  <a:effectLst/>
                  <a:highlight>
                    <a:srgbClr val="00FFFF"/>
                  </a:highlight>
                  <a:latin typeface="Gill Sans MT (Body)"/>
                  <a:cs typeface="Segoe UI Semibold" panose="020B0702040204020203" pitchFamily="34" charset="0"/>
                </a:rPr>
                <a:t>Centra</a:t>
              </a:r>
              <a:r>
                <a:rPr kumimoji="0" lang="en-US" altLang="en-US" sz="1600" b="0" i="0" u="none" strike="noStrike" cap="none" normalizeH="0" baseline="0" dirty="0">
                  <a:ln>
                    <a:noFill/>
                  </a:ln>
                  <a:solidFill>
                    <a:schemeClr val="tx1"/>
                  </a:solidFill>
                  <a:effectLst/>
                  <a:latin typeface="Gill Sans MT (Body)"/>
                  <a:cs typeface="Segoe UI Semibold" panose="020B0702040204020203" pitchFamily="34" charset="0"/>
                </a:rPr>
                <a:t>l region leads with a total sales amount of $501K.</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1" i="0" u="sng" strike="noStrike" cap="none" normalizeH="0" baseline="0" dirty="0">
                  <a:ln>
                    <a:noFill/>
                  </a:ln>
                  <a:solidFill>
                    <a:schemeClr val="tx1"/>
                  </a:solidFill>
                  <a:effectLst/>
                  <a:latin typeface="Gill Sans MT (Body)"/>
                  <a:cs typeface="Segoe UI Semibold" panose="020B0702040204020203" pitchFamily="34" charset="0"/>
                </a:rPr>
                <a:t>Profit</a:t>
              </a:r>
              <a:r>
                <a:rPr kumimoji="0" lang="en-US" altLang="en-US" sz="1600" b="0" i="0" u="none" strike="noStrike" cap="none" normalizeH="0" baseline="0" dirty="0">
                  <a:ln>
                    <a:noFill/>
                  </a:ln>
                  <a:solidFill>
                    <a:schemeClr val="tx1"/>
                  </a:solidFill>
                  <a:effectLst/>
                  <a:latin typeface="Gill Sans MT (Body)"/>
                  <a:cs typeface="Segoe UI Semibold" panose="020B0702040204020203" pitchFamily="34" charset="0"/>
                </a:rPr>
                <a:t>: Despite higher sales, the profit in the Central region is $40K, which is slightly lower than the South region</a:t>
              </a:r>
              <a:r>
                <a:rPr kumimoji="0" lang="en-US" altLang="en-US" sz="1800" b="0" i="0" u="none" strike="noStrike" cap="none" normalizeH="0" baseline="0" dirty="0">
                  <a:ln>
                    <a:noFill/>
                  </a:ln>
                  <a:solidFill>
                    <a:schemeClr val="tx1"/>
                  </a:solidFill>
                  <a:effectLst/>
                  <a:latin typeface="Gill Sans MT (Body)"/>
                  <a:cs typeface="Segoe UI Semibold" panose="020B0702040204020203" pitchFamily="34" charset="0"/>
                </a:rPr>
                <a:t>. </a:t>
              </a:r>
            </a:p>
          </p:txBody>
        </p:sp>
        <p:sp>
          <p:nvSpPr>
            <p:cNvPr id="11" name="Rectangle 3">
              <a:extLst>
                <a:ext uri="{FF2B5EF4-FFF2-40B4-BE49-F238E27FC236}">
                  <a16:creationId xmlns:a16="http://schemas.microsoft.com/office/drawing/2014/main" id="{2734C72A-061D-4C4F-AAAC-F0ABB3F6E064}"/>
                </a:ext>
              </a:extLst>
            </p:cNvPr>
            <p:cNvSpPr>
              <a:spLocks noChangeArrowheads="1"/>
            </p:cNvSpPr>
            <p:nvPr/>
          </p:nvSpPr>
          <p:spPr bwMode="auto">
            <a:xfrm>
              <a:off x="548110" y="5041612"/>
              <a:ext cx="3929268"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1" i="0" u="sng" strike="noStrike" cap="none" normalizeH="0" baseline="0" dirty="0">
                  <a:ln>
                    <a:noFill/>
                  </a:ln>
                  <a:solidFill>
                    <a:schemeClr val="tx1"/>
                  </a:solidFill>
                  <a:effectLst/>
                  <a:latin typeface="Gill Sans MT (Body)"/>
                  <a:cs typeface="Segoe UI Semibold" panose="020B0702040204020203" pitchFamily="34" charset="0"/>
                </a:rPr>
                <a:t>Total Sales</a:t>
              </a:r>
              <a:r>
                <a:rPr kumimoji="0" lang="en-US" altLang="en-US" sz="1600" b="0" i="0" u="none" strike="noStrike" cap="none" normalizeH="0" baseline="0" dirty="0">
                  <a:ln>
                    <a:noFill/>
                  </a:ln>
                  <a:solidFill>
                    <a:schemeClr val="tx1"/>
                  </a:solidFill>
                  <a:effectLst/>
                  <a:latin typeface="Gill Sans MT (Body)"/>
                  <a:cs typeface="Segoe UI Semibold" panose="020B0702040204020203" pitchFamily="34" charset="0"/>
                </a:rPr>
                <a:t>: The </a:t>
              </a:r>
              <a:r>
                <a:rPr kumimoji="0" lang="en-US" altLang="en-US" sz="1600" b="0" i="0" u="none" strike="noStrike" cap="none" normalizeH="0" baseline="0" dirty="0">
                  <a:ln>
                    <a:noFill/>
                  </a:ln>
                  <a:solidFill>
                    <a:schemeClr val="tx1"/>
                  </a:solidFill>
                  <a:effectLst/>
                  <a:highlight>
                    <a:srgbClr val="00FFFF"/>
                  </a:highlight>
                  <a:latin typeface="Gill Sans MT (Body)"/>
                  <a:cs typeface="Segoe UI Semibold" panose="020B0702040204020203" pitchFamily="34" charset="0"/>
                </a:rPr>
                <a:t>South</a:t>
              </a:r>
              <a:r>
                <a:rPr kumimoji="0" lang="en-US" altLang="en-US" sz="1600" b="0" i="0" u="none" strike="noStrike" cap="none" normalizeH="0" baseline="0" dirty="0">
                  <a:ln>
                    <a:noFill/>
                  </a:ln>
                  <a:solidFill>
                    <a:schemeClr val="tx1"/>
                  </a:solidFill>
                  <a:effectLst/>
                  <a:latin typeface="Gill Sans MT (Body)"/>
                  <a:cs typeface="Segoe UI Semibold" panose="020B0702040204020203" pitchFamily="34" charset="0"/>
                </a:rPr>
                <a:t> region has total sales of $392K.</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1" i="0" u="sng" strike="noStrike" cap="none" normalizeH="0" baseline="0" dirty="0">
                  <a:ln>
                    <a:noFill/>
                  </a:ln>
                  <a:solidFill>
                    <a:schemeClr val="tx1"/>
                  </a:solidFill>
                  <a:effectLst/>
                  <a:latin typeface="Gill Sans MT (Body)"/>
                  <a:cs typeface="Segoe UI Semibold" panose="020B0702040204020203" pitchFamily="34" charset="0"/>
                </a:rPr>
                <a:t>Profit</a:t>
              </a:r>
              <a:r>
                <a:rPr kumimoji="0" lang="en-US" altLang="en-US" sz="1600" b="0" i="0" u="none" strike="noStrike" cap="none" normalizeH="0" baseline="0" dirty="0">
                  <a:ln>
                    <a:noFill/>
                  </a:ln>
                  <a:solidFill>
                    <a:schemeClr val="tx1"/>
                  </a:solidFill>
                  <a:effectLst/>
                  <a:latin typeface="Gill Sans MT (Body)"/>
                  <a:cs typeface="Segoe UI Semibold" panose="020B0702040204020203" pitchFamily="34" charset="0"/>
                </a:rPr>
                <a:t>: Interestingly, the South region has a higher profit of $47K, indicating better profitability. </a:t>
              </a:r>
            </a:p>
          </p:txBody>
        </p:sp>
      </p:grpSp>
      <p:sp>
        <p:nvSpPr>
          <p:cNvPr id="12" name="Title 1">
            <a:extLst>
              <a:ext uri="{FF2B5EF4-FFF2-40B4-BE49-F238E27FC236}">
                <a16:creationId xmlns:a16="http://schemas.microsoft.com/office/drawing/2014/main" id="{F7E22490-E7AB-4D52-B604-8E6D71BF4B18}"/>
              </a:ext>
            </a:extLst>
          </p:cNvPr>
          <p:cNvSpPr>
            <a:spLocks noGrp="1"/>
          </p:cNvSpPr>
          <p:nvPr>
            <p:ph type="title"/>
          </p:nvPr>
        </p:nvSpPr>
        <p:spPr>
          <a:xfrm>
            <a:off x="2777207" y="160286"/>
            <a:ext cx="6637585" cy="665325"/>
          </a:xfrm>
        </p:spPr>
        <p:txBody>
          <a:bodyPr>
            <a:normAutofit fontScale="90000"/>
          </a:bodyPr>
          <a:lstStyle/>
          <a:p>
            <a:r>
              <a:rPr lang="en-US" dirty="0"/>
              <a:t>TOTAL SALES &amp; PROFIT COMPARISON</a:t>
            </a:r>
            <a:endParaRPr lang="en-IN" dirty="0"/>
          </a:p>
        </p:txBody>
      </p:sp>
      <p:pic>
        <p:nvPicPr>
          <p:cNvPr id="16" name="Picture 15">
            <a:extLst>
              <a:ext uri="{FF2B5EF4-FFF2-40B4-BE49-F238E27FC236}">
                <a16:creationId xmlns:a16="http://schemas.microsoft.com/office/drawing/2014/main" id="{8EBC1E52-E93C-4A7B-8B05-85F1F003AA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6977" y="1586972"/>
            <a:ext cx="2263910" cy="1407069"/>
          </a:xfrm>
          <a:prstGeom prst="rect">
            <a:avLst/>
          </a:prstGeom>
        </p:spPr>
      </p:pic>
      <p:sp>
        <p:nvSpPr>
          <p:cNvPr id="5" name="Content Placeholder 4">
            <a:extLst>
              <a:ext uri="{FF2B5EF4-FFF2-40B4-BE49-F238E27FC236}">
                <a16:creationId xmlns:a16="http://schemas.microsoft.com/office/drawing/2014/main" id="{CF14019E-060D-5D97-B9B6-A50547CE3148}"/>
              </a:ext>
            </a:extLst>
          </p:cNvPr>
          <p:cNvSpPr>
            <a:spLocks noGrp="1"/>
          </p:cNvSpPr>
          <p:nvPr>
            <p:ph idx="1"/>
          </p:nvPr>
        </p:nvSpPr>
        <p:spPr>
          <a:xfrm>
            <a:off x="4108852" y="1893568"/>
            <a:ext cx="8043041" cy="4731381"/>
          </a:xfrm>
        </p:spPr>
        <p:txBody>
          <a:bodyPr/>
          <a:lstStyle/>
          <a:p>
            <a:endParaRPr lang="en-IN" dirty="0"/>
          </a:p>
        </p:txBody>
      </p:sp>
    </p:spTree>
    <p:extLst>
      <p:ext uri="{BB962C8B-B14F-4D97-AF65-F5344CB8AC3E}">
        <p14:creationId xmlns:p14="http://schemas.microsoft.com/office/powerpoint/2010/main" val="19084439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7DFED7C-F99F-4128-A36B-6A1777F4F566}"/>
              </a:ext>
            </a:extLst>
          </p:cNvPr>
          <p:cNvSpPr/>
          <p:nvPr/>
        </p:nvSpPr>
        <p:spPr>
          <a:xfrm>
            <a:off x="0" y="-46913"/>
            <a:ext cx="12192000" cy="6951825"/>
          </a:xfrm>
          <a:prstGeom prst="rect">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dirty="0">
              <a:ln w="22225">
                <a:solidFill>
                  <a:schemeClr val="accent2"/>
                </a:solidFill>
                <a:prstDash val="solid"/>
              </a:ln>
              <a:solidFill>
                <a:schemeClr val="accent2">
                  <a:lumMod val="40000"/>
                  <a:lumOff val="60000"/>
                </a:schemeClr>
              </a:solidFill>
            </a:endParaRPr>
          </a:p>
        </p:txBody>
      </p:sp>
      <p:sp>
        <p:nvSpPr>
          <p:cNvPr id="9" name="TextBox 8">
            <a:extLst>
              <a:ext uri="{FF2B5EF4-FFF2-40B4-BE49-F238E27FC236}">
                <a16:creationId xmlns:a16="http://schemas.microsoft.com/office/drawing/2014/main" id="{5338BA06-7BF1-4F1B-93C5-B7E7601F6C2C}"/>
              </a:ext>
            </a:extLst>
          </p:cNvPr>
          <p:cNvSpPr txBox="1"/>
          <p:nvPr/>
        </p:nvSpPr>
        <p:spPr>
          <a:xfrm>
            <a:off x="1789044" y="9886122"/>
            <a:ext cx="1331843" cy="369332"/>
          </a:xfrm>
          <a:prstGeom prst="rect">
            <a:avLst/>
          </a:prstGeom>
          <a:noFill/>
        </p:spPr>
        <p:txBody>
          <a:bodyPr wrap="square" rtlCol="0">
            <a:spAutoFit/>
          </a:bodyPr>
          <a:lstStyle/>
          <a:p>
            <a:endParaRPr lang="en-IN" dirty="0"/>
          </a:p>
        </p:txBody>
      </p:sp>
      <p:pic>
        <p:nvPicPr>
          <p:cNvPr id="18" name="Content Placeholder 17">
            <a:extLst>
              <a:ext uri="{FF2B5EF4-FFF2-40B4-BE49-F238E27FC236}">
                <a16:creationId xmlns:a16="http://schemas.microsoft.com/office/drawing/2014/main" id="{2E0F97F2-636F-42E1-8C70-56CE78BB0BEA}"/>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850674" y="1615537"/>
            <a:ext cx="10621282" cy="5082177"/>
          </a:xfrm>
        </p:spPr>
      </p:pic>
      <p:sp>
        <p:nvSpPr>
          <p:cNvPr id="16" name="Title 1">
            <a:extLst>
              <a:ext uri="{FF2B5EF4-FFF2-40B4-BE49-F238E27FC236}">
                <a16:creationId xmlns:a16="http://schemas.microsoft.com/office/drawing/2014/main" id="{952C7286-7304-45D3-9E66-64DB9B500B8F}"/>
              </a:ext>
            </a:extLst>
          </p:cNvPr>
          <p:cNvSpPr>
            <a:spLocks noGrp="1"/>
          </p:cNvSpPr>
          <p:nvPr>
            <p:ph type="title"/>
          </p:nvPr>
        </p:nvSpPr>
        <p:spPr>
          <a:xfrm>
            <a:off x="3933373" y="160286"/>
            <a:ext cx="3855821" cy="665325"/>
          </a:xfrm>
        </p:spPr>
        <p:txBody>
          <a:bodyPr>
            <a:normAutofit fontScale="90000"/>
          </a:bodyPr>
          <a:lstStyle/>
          <a:p>
            <a:r>
              <a:rPr lang="en-US" dirty="0"/>
              <a:t>FIRST ORDER DATE</a:t>
            </a:r>
            <a:endParaRPr lang="en-IN" dirty="0"/>
          </a:p>
        </p:txBody>
      </p:sp>
      <p:pic>
        <p:nvPicPr>
          <p:cNvPr id="3" name="Picture 2">
            <a:extLst>
              <a:ext uri="{FF2B5EF4-FFF2-40B4-BE49-F238E27FC236}">
                <a16:creationId xmlns:a16="http://schemas.microsoft.com/office/drawing/2014/main" id="{467D95A6-FD4E-42B0-8580-5637E2F69E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94988" y="160286"/>
            <a:ext cx="1232038" cy="1011610"/>
          </a:xfrm>
          <a:prstGeom prst="rect">
            <a:avLst/>
          </a:prstGeom>
        </p:spPr>
      </p:pic>
    </p:spTree>
    <p:extLst>
      <p:ext uri="{BB962C8B-B14F-4D97-AF65-F5344CB8AC3E}">
        <p14:creationId xmlns:p14="http://schemas.microsoft.com/office/powerpoint/2010/main" val="3607512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7DFED7C-F99F-4128-A36B-6A1777F4F566}"/>
              </a:ext>
            </a:extLst>
          </p:cNvPr>
          <p:cNvSpPr/>
          <p:nvPr/>
        </p:nvSpPr>
        <p:spPr>
          <a:xfrm>
            <a:off x="0" y="-46913"/>
            <a:ext cx="12192000" cy="6951825"/>
          </a:xfrm>
          <a:prstGeom prst="rect">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dirty="0">
              <a:ln w="22225">
                <a:solidFill>
                  <a:schemeClr val="accent2"/>
                </a:solidFill>
                <a:prstDash val="solid"/>
              </a:ln>
              <a:solidFill>
                <a:schemeClr val="accent2">
                  <a:lumMod val="40000"/>
                  <a:lumOff val="60000"/>
                </a:schemeClr>
              </a:solidFill>
            </a:endParaRPr>
          </a:p>
        </p:txBody>
      </p:sp>
      <p:sp>
        <p:nvSpPr>
          <p:cNvPr id="9" name="TextBox 8">
            <a:extLst>
              <a:ext uri="{FF2B5EF4-FFF2-40B4-BE49-F238E27FC236}">
                <a16:creationId xmlns:a16="http://schemas.microsoft.com/office/drawing/2014/main" id="{5338BA06-7BF1-4F1B-93C5-B7E7601F6C2C}"/>
              </a:ext>
            </a:extLst>
          </p:cNvPr>
          <p:cNvSpPr txBox="1"/>
          <p:nvPr/>
        </p:nvSpPr>
        <p:spPr>
          <a:xfrm>
            <a:off x="1789044" y="9886122"/>
            <a:ext cx="1331843" cy="369332"/>
          </a:xfrm>
          <a:prstGeom prst="rect">
            <a:avLst/>
          </a:prstGeom>
          <a:noFill/>
        </p:spPr>
        <p:txBody>
          <a:bodyPr wrap="square" rtlCol="0">
            <a:spAutoFit/>
          </a:bodyPr>
          <a:lstStyle/>
          <a:p>
            <a:endParaRPr lang="en-IN" dirty="0"/>
          </a:p>
        </p:txBody>
      </p:sp>
      <p:pic>
        <p:nvPicPr>
          <p:cNvPr id="6" name="Content Placeholder 5">
            <a:extLst>
              <a:ext uri="{FF2B5EF4-FFF2-40B4-BE49-F238E27FC236}">
                <a16:creationId xmlns:a16="http://schemas.microsoft.com/office/drawing/2014/main" id="{DE245776-51CA-49F9-81AB-5820C8610F4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73880" y="1635039"/>
            <a:ext cx="10444240" cy="5016525"/>
          </a:xfrm>
        </p:spPr>
      </p:pic>
      <p:sp>
        <p:nvSpPr>
          <p:cNvPr id="16" name="Title 1">
            <a:extLst>
              <a:ext uri="{FF2B5EF4-FFF2-40B4-BE49-F238E27FC236}">
                <a16:creationId xmlns:a16="http://schemas.microsoft.com/office/drawing/2014/main" id="{952C7286-7304-45D3-9E66-64DB9B500B8F}"/>
              </a:ext>
            </a:extLst>
          </p:cNvPr>
          <p:cNvSpPr>
            <a:spLocks noGrp="1"/>
          </p:cNvSpPr>
          <p:nvPr>
            <p:ph type="title"/>
          </p:nvPr>
        </p:nvSpPr>
        <p:spPr>
          <a:xfrm>
            <a:off x="2309291" y="160286"/>
            <a:ext cx="7544397" cy="665325"/>
          </a:xfrm>
        </p:spPr>
        <p:txBody>
          <a:bodyPr>
            <a:normAutofit fontScale="90000"/>
          </a:bodyPr>
          <a:lstStyle/>
          <a:p>
            <a:pPr algn="ctr"/>
            <a:r>
              <a:rPr lang="en-US" dirty="0"/>
              <a:t>Average Sales per Order by Category</a:t>
            </a:r>
            <a:endParaRPr lang="en-IN" dirty="0"/>
          </a:p>
        </p:txBody>
      </p:sp>
      <p:pic>
        <p:nvPicPr>
          <p:cNvPr id="10" name="Content Placeholder 17">
            <a:extLst>
              <a:ext uri="{FF2B5EF4-FFF2-40B4-BE49-F238E27FC236}">
                <a16:creationId xmlns:a16="http://schemas.microsoft.com/office/drawing/2014/main" id="{0D85A9B9-38B3-4A75-8398-32DB93B609F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70852" y="1615537"/>
            <a:ext cx="10580926" cy="5082177"/>
          </a:xfrm>
          <a:prstGeom prst="rect">
            <a:avLst/>
          </a:prstGeom>
        </p:spPr>
      </p:pic>
    </p:spTree>
    <p:extLst>
      <p:ext uri="{BB962C8B-B14F-4D97-AF65-F5344CB8AC3E}">
        <p14:creationId xmlns:p14="http://schemas.microsoft.com/office/powerpoint/2010/main" val="21477454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7DFED7C-F99F-4128-A36B-6A1777F4F566}"/>
              </a:ext>
            </a:extLst>
          </p:cNvPr>
          <p:cNvSpPr/>
          <p:nvPr/>
        </p:nvSpPr>
        <p:spPr>
          <a:xfrm>
            <a:off x="0" y="-46913"/>
            <a:ext cx="12192000" cy="6951825"/>
          </a:xfrm>
          <a:prstGeom prst="rect">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dirty="0">
              <a:ln w="22225">
                <a:solidFill>
                  <a:schemeClr val="accent2"/>
                </a:solidFill>
                <a:prstDash val="solid"/>
              </a:ln>
              <a:solidFill>
                <a:schemeClr val="accent2">
                  <a:lumMod val="40000"/>
                  <a:lumOff val="60000"/>
                </a:schemeClr>
              </a:solidFill>
            </a:endParaRPr>
          </a:p>
        </p:txBody>
      </p:sp>
      <p:sp>
        <p:nvSpPr>
          <p:cNvPr id="9" name="TextBox 8">
            <a:extLst>
              <a:ext uri="{FF2B5EF4-FFF2-40B4-BE49-F238E27FC236}">
                <a16:creationId xmlns:a16="http://schemas.microsoft.com/office/drawing/2014/main" id="{5338BA06-7BF1-4F1B-93C5-B7E7601F6C2C}"/>
              </a:ext>
            </a:extLst>
          </p:cNvPr>
          <p:cNvSpPr txBox="1"/>
          <p:nvPr/>
        </p:nvSpPr>
        <p:spPr>
          <a:xfrm>
            <a:off x="1789044" y="9886122"/>
            <a:ext cx="1331843" cy="369332"/>
          </a:xfrm>
          <a:prstGeom prst="rect">
            <a:avLst/>
          </a:prstGeom>
          <a:noFill/>
        </p:spPr>
        <p:txBody>
          <a:bodyPr wrap="square" rtlCol="0">
            <a:spAutoFit/>
          </a:bodyPr>
          <a:lstStyle/>
          <a:p>
            <a:endParaRPr lang="en-IN" dirty="0"/>
          </a:p>
        </p:txBody>
      </p:sp>
      <p:pic>
        <p:nvPicPr>
          <p:cNvPr id="6" name="Content Placeholder 5">
            <a:extLst>
              <a:ext uri="{FF2B5EF4-FFF2-40B4-BE49-F238E27FC236}">
                <a16:creationId xmlns:a16="http://schemas.microsoft.com/office/drawing/2014/main" id="{392B3A28-C1B9-4694-94E5-45D96D90247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57943" y="1809655"/>
            <a:ext cx="10363200" cy="4888059"/>
          </a:xfrm>
        </p:spPr>
      </p:pic>
      <p:sp>
        <p:nvSpPr>
          <p:cNvPr id="16" name="Title 1">
            <a:extLst>
              <a:ext uri="{FF2B5EF4-FFF2-40B4-BE49-F238E27FC236}">
                <a16:creationId xmlns:a16="http://schemas.microsoft.com/office/drawing/2014/main" id="{952C7286-7304-45D3-9E66-64DB9B500B8F}"/>
              </a:ext>
            </a:extLst>
          </p:cNvPr>
          <p:cNvSpPr>
            <a:spLocks noGrp="1"/>
          </p:cNvSpPr>
          <p:nvPr>
            <p:ph type="title"/>
          </p:nvPr>
        </p:nvSpPr>
        <p:spPr>
          <a:xfrm>
            <a:off x="2582247" y="160286"/>
            <a:ext cx="6862006" cy="665325"/>
          </a:xfrm>
        </p:spPr>
        <p:txBody>
          <a:bodyPr>
            <a:normAutofit fontScale="90000"/>
          </a:bodyPr>
          <a:lstStyle/>
          <a:p>
            <a:pPr algn="ctr"/>
            <a:r>
              <a:rPr lang="en-US" dirty="0"/>
              <a:t>Number of Customer by Category</a:t>
            </a:r>
            <a:endParaRPr lang="en-IN" dirty="0"/>
          </a:p>
        </p:txBody>
      </p:sp>
      <p:pic>
        <p:nvPicPr>
          <p:cNvPr id="10" name="Content Placeholder 17">
            <a:extLst>
              <a:ext uri="{FF2B5EF4-FFF2-40B4-BE49-F238E27FC236}">
                <a16:creationId xmlns:a16="http://schemas.microsoft.com/office/drawing/2014/main" id="{88897FC3-3CB4-484D-B5C0-8698F735B50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35598" y="1746584"/>
            <a:ext cx="10607889" cy="5082177"/>
          </a:xfrm>
          <a:prstGeom prst="rect">
            <a:avLst/>
          </a:prstGeom>
        </p:spPr>
      </p:pic>
      <p:pic>
        <p:nvPicPr>
          <p:cNvPr id="11" name="Picture 10">
            <a:extLst>
              <a:ext uri="{FF2B5EF4-FFF2-40B4-BE49-F238E27FC236}">
                <a16:creationId xmlns:a16="http://schemas.microsoft.com/office/drawing/2014/main" id="{17D003C2-F1F2-4C14-95C0-7EFBBD295CB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597124" y="160286"/>
            <a:ext cx="1227765" cy="1011610"/>
          </a:xfrm>
          <a:prstGeom prst="rect">
            <a:avLst/>
          </a:prstGeom>
        </p:spPr>
      </p:pic>
    </p:spTree>
    <p:extLst>
      <p:ext uri="{BB962C8B-B14F-4D97-AF65-F5344CB8AC3E}">
        <p14:creationId xmlns:p14="http://schemas.microsoft.com/office/powerpoint/2010/main" val="4115272721"/>
      </p:ext>
    </p:extLst>
  </p:cSld>
  <p:clrMapOvr>
    <a:masterClrMapping/>
  </p:clrMapOvr>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71C241A9-A460-4AD1-916F-25308628A5BC}"/>
    </a:ext>
  </a:extLst>
</a:theme>
</file>

<file path=docProps/app.xml><?xml version="1.0" encoding="utf-8"?>
<Properties xmlns="http://schemas.openxmlformats.org/officeDocument/2006/extended-properties" xmlns:vt="http://schemas.openxmlformats.org/officeDocument/2006/docPropsVTypes">
  <Template>Parcel</Template>
  <TotalTime>690</TotalTime>
  <Words>623</Words>
  <Application>Microsoft Office PowerPoint</Application>
  <PresentationFormat>Widescreen</PresentationFormat>
  <Paragraphs>85</Paragraphs>
  <Slides>14</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Arial</vt:lpstr>
      <vt:lpstr>Calibri</vt:lpstr>
      <vt:lpstr>Gill Sans MT</vt:lpstr>
      <vt:lpstr>Gill Sans MT (Body)</vt:lpstr>
      <vt:lpstr>Wingdings</vt:lpstr>
      <vt:lpstr>Parcel</vt:lpstr>
      <vt:lpstr>PowerPoint Presentation</vt:lpstr>
      <vt:lpstr>PowerPoint Presentation</vt:lpstr>
      <vt:lpstr>PowerPoint Presentation</vt:lpstr>
      <vt:lpstr>PowerPoint Presentation</vt:lpstr>
      <vt:lpstr>Overview of dashboard</vt:lpstr>
      <vt:lpstr>TOTAL SALES &amp; PROFIT COMPARISON</vt:lpstr>
      <vt:lpstr>FIRST ORDER DATE</vt:lpstr>
      <vt:lpstr>Average Sales per Order by Category</vt:lpstr>
      <vt:lpstr>Number of Customer by Category</vt:lpstr>
      <vt:lpstr>Number of Products in Sales</vt:lpstr>
      <vt:lpstr>Number of Orders</vt:lpstr>
      <vt:lpstr>Key Findings : COMPARISON</vt:lpstr>
      <vt:lpstr>KEY FINDINGS : SUMMARY</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Tableau Project</dc:title>
  <dc:creator>Kabila S</dc:creator>
  <cp:lastModifiedBy>DHANUSH M</cp:lastModifiedBy>
  <cp:revision>87</cp:revision>
  <dcterms:created xsi:type="dcterms:W3CDTF">2024-07-16T03:23:58Z</dcterms:created>
  <dcterms:modified xsi:type="dcterms:W3CDTF">2024-10-01T04:37:23Z</dcterms:modified>
</cp:coreProperties>
</file>